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0" r:id="rId4"/>
    <p:sldId id="266" r:id="rId5"/>
    <p:sldId id="267" r:id="rId6"/>
    <p:sldId id="268" r:id="rId7"/>
    <p:sldId id="269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9E0F4-53EE-494F-B843-6DEF1E7F9E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DA25E8-C457-4F67-AC6F-C7097947F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70699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8E119-F509-466C-8E3C-692A556EC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6118"/>
            <a:ext cx="10515600" cy="704570"/>
          </a:xfrm>
          <a:prstGeom prst="rect">
            <a:avLst/>
          </a:prstGeom>
        </p:spPr>
        <p:txBody>
          <a:bodyPr/>
          <a:lstStyle>
            <a:lvl1pPr algn="l"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71BF3-DE75-4EC2-872A-5AB2AC482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6025"/>
            <a:ext cx="10515600" cy="41509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14528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79FC4-5474-4DAA-BCC5-A97F46FDF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D024A6-A561-4A0D-B2E7-72E8332E8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3448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35143-A52A-45B2-B99D-EF67407C9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3365"/>
            <a:ext cx="10515600" cy="767323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0546A-1DAF-4565-98A8-36DD71D5B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1662CF-DCF6-4A24-A65A-3871322E92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7810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3E7E8-0DC4-48EE-8C45-1622E2E1E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66776"/>
            <a:ext cx="10515600" cy="82391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B37B8-7F58-4671-8CD3-848B9A31D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EEE0FF-8ACC-4A9E-81E8-3CCF29A1C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B6237C-270C-41CC-9AD1-49B2E79B5B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3C7FFF-4FEF-41DF-B72B-D1BA5CCFA9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20562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1C87E-0EDE-4599-859F-E1CC16892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E667F-0F83-4154-AAD8-AB8F76A7F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025239-F054-4477-808B-361132FF8E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143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F4E5B8-9858-429B-B932-854DE6963FC5}"/>
              </a:ext>
            </a:extLst>
          </p:cNvPr>
          <p:cNvCxnSpPr/>
          <p:nvPr userDrawn="1"/>
        </p:nvCxnSpPr>
        <p:spPr>
          <a:xfrm>
            <a:off x="233082" y="6633882"/>
            <a:ext cx="117079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027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outdoor, building, sitting, wooden&#10;&#10;Description automatically generated">
            <a:extLst>
              <a:ext uri="{FF2B5EF4-FFF2-40B4-BE49-F238E27FC236}">
                <a16:creationId xmlns:a16="http://schemas.microsoft.com/office/drawing/2014/main" id="{3B6905E5-62C4-452D-90D8-5E17051BB2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8" b="-15628"/>
          <a:stretch/>
        </p:blipFill>
        <p:spPr>
          <a:xfrm>
            <a:off x="-1" y="0"/>
            <a:ext cx="12191999" cy="8127999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59B175D-84E5-489C-8764-5308B02F6757}"/>
              </a:ext>
            </a:extLst>
          </p:cNvPr>
          <p:cNvSpPr/>
          <p:nvPr/>
        </p:nvSpPr>
        <p:spPr>
          <a:xfrm>
            <a:off x="-17419" y="1710865"/>
            <a:ext cx="8072848" cy="579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D698F73-FD59-4508-A12F-6863641C1DC5}"/>
              </a:ext>
            </a:extLst>
          </p:cNvPr>
          <p:cNvSpPr txBox="1">
            <a:spLocks/>
          </p:cNvSpPr>
          <p:nvPr/>
        </p:nvSpPr>
        <p:spPr>
          <a:xfrm>
            <a:off x="191327" y="1820769"/>
            <a:ext cx="10628983" cy="88328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Omnes" pitchFamily="50" charset="0"/>
              </a:rPr>
              <a:t>Presented by: Janine Stewart &amp; Stephen Price, </a:t>
            </a:r>
            <a:r>
              <a:rPr lang="en-US" sz="2000" dirty="0" err="1">
                <a:solidFill>
                  <a:schemeClr val="tx1"/>
                </a:solidFill>
                <a:latin typeface="Omnes" pitchFamily="50" charset="0"/>
              </a:rPr>
              <a:t>MinterEllisonRuddWatts</a:t>
            </a:r>
            <a:endParaRPr lang="en-NZ" sz="2000" dirty="0">
              <a:solidFill>
                <a:schemeClr val="tx1"/>
              </a:solidFill>
              <a:latin typeface="Omnes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DD05EA-9B85-470C-B1AF-2F73933C470B}"/>
              </a:ext>
            </a:extLst>
          </p:cNvPr>
          <p:cNvSpPr/>
          <p:nvPr/>
        </p:nvSpPr>
        <p:spPr>
          <a:xfrm>
            <a:off x="0" y="-4479"/>
            <a:ext cx="4737463" cy="8621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highlight>
                <a:srgbClr val="00FF00"/>
              </a:highlight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2ECF51D-61F8-46BA-8509-DB78A3E7897B}"/>
              </a:ext>
            </a:extLst>
          </p:cNvPr>
          <p:cNvSpPr txBox="1">
            <a:spLocks/>
          </p:cNvSpPr>
          <p:nvPr/>
        </p:nvSpPr>
        <p:spPr>
          <a:xfrm>
            <a:off x="148045" y="105481"/>
            <a:ext cx="10415451" cy="68257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dirty="0">
                <a:solidFill>
                  <a:srgbClr val="FFF200"/>
                </a:solidFill>
                <a:latin typeface="Omnes SemiBold" pitchFamily="50" charset="0"/>
              </a:rPr>
              <a:t>NZIOB WEBINAR</a:t>
            </a:r>
            <a:endParaRPr lang="en-NZ" sz="4400" dirty="0">
              <a:solidFill>
                <a:srgbClr val="FFF200"/>
              </a:solidFill>
              <a:latin typeface="Omnes SemiBold" pitchFamily="50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716D0C-30E8-4D38-AB23-296DC2396439}"/>
              </a:ext>
            </a:extLst>
          </p:cNvPr>
          <p:cNvSpPr/>
          <p:nvPr/>
        </p:nvSpPr>
        <p:spPr>
          <a:xfrm>
            <a:off x="4737463" y="-8958"/>
            <a:ext cx="5808615" cy="862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20" name="Picture 19" descr="A drawing of a face&#10;&#10;Description automatically generated">
            <a:extLst>
              <a:ext uri="{FF2B5EF4-FFF2-40B4-BE49-F238E27FC236}">
                <a16:creationId xmlns:a16="http://schemas.microsoft.com/office/drawing/2014/main" id="{9D10E4D3-C580-489B-8A51-2805C10DE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193" y="339654"/>
            <a:ext cx="2163278" cy="290293"/>
          </a:xfrm>
          <a:prstGeom prst="rect">
            <a:avLst/>
          </a:prstGeom>
        </p:spPr>
      </p:pic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9367AD3-BCAE-4E74-8C93-D4D3175C6E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367" y="123376"/>
            <a:ext cx="1375330" cy="6341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EC6233-AA4C-42A1-81FC-3544B7F12CED}"/>
              </a:ext>
            </a:extLst>
          </p:cNvPr>
          <p:cNvSpPr/>
          <p:nvPr/>
        </p:nvSpPr>
        <p:spPr>
          <a:xfrm>
            <a:off x="0" y="853193"/>
            <a:ext cx="9396549" cy="862151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highlight>
                <a:srgbClr val="00FF00"/>
              </a:highligh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035949-2D4B-4B10-A8F1-9BCBA70336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627" y="963097"/>
            <a:ext cx="10415451" cy="682579"/>
          </a:xfrm>
        </p:spPr>
        <p:txBody>
          <a:bodyPr/>
          <a:lstStyle/>
          <a:p>
            <a:pPr algn="l"/>
            <a:r>
              <a:rPr lang="en-US" sz="4400" dirty="0">
                <a:solidFill>
                  <a:schemeClr val="tx1"/>
                </a:solidFill>
                <a:latin typeface="Omnes" pitchFamily="50" charset="0"/>
              </a:rPr>
              <a:t>COVID-19: So much more than an </a:t>
            </a:r>
            <a:r>
              <a:rPr lang="en-US" sz="4400" dirty="0" err="1">
                <a:solidFill>
                  <a:schemeClr val="tx1"/>
                </a:solidFill>
                <a:latin typeface="Omnes" pitchFamily="50" charset="0"/>
              </a:rPr>
              <a:t>EoT</a:t>
            </a:r>
            <a:endParaRPr lang="en-NZ" sz="4400" dirty="0">
              <a:solidFill>
                <a:schemeClr val="tx1"/>
              </a:solidFill>
              <a:latin typeface="Omnes" pitchFamily="50" charset="0"/>
            </a:endParaRPr>
          </a:p>
        </p:txBody>
      </p:sp>
      <p:pic>
        <p:nvPicPr>
          <p:cNvPr id="24" name="Picture 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2BDE2F-085D-4A56-9E6E-BEBF90BD45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925" y="292690"/>
            <a:ext cx="1206318" cy="451705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E2F7E5E5-2ADA-4204-9BC3-AC083D470466}"/>
              </a:ext>
            </a:extLst>
          </p:cNvPr>
          <p:cNvSpPr txBox="1">
            <a:spLocks/>
          </p:cNvSpPr>
          <p:nvPr/>
        </p:nvSpPr>
        <p:spPr>
          <a:xfrm>
            <a:off x="4937587" y="111869"/>
            <a:ext cx="1293225" cy="22011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tx1"/>
                </a:solidFill>
                <a:latin typeface="Omnes" pitchFamily="50" charset="0"/>
              </a:rPr>
              <a:t>Brought to you by:</a:t>
            </a:r>
            <a:endParaRPr lang="en-NZ" sz="1100" dirty="0">
              <a:solidFill>
                <a:schemeClr val="tx1"/>
              </a:solidFill>
              <a:latin typeface="Omnes" pitchFamily="50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78FF7A0-484B-4A73-85F6-709921678C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504" y="6053687"/>
            <a:ext cx="6095496" cy="81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334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outdoor, building, sitting, wooden&#10;&#10;Description automatically generated">
            <a:extLst>
              <a:ext uri="{FF2B5EF4-FFF2-40B4-BE49-F238E27FC236}">
                <a16:creationId xmlns:a16="http://schemas.microsoft.com/office/drawing/2014/main" id="{CBA1A3D4-866F-4421-BD6A-713A204561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4" r="48243"/>
          <a:stretch/>
        </p:blipFill>
        <p:spPr>
          <a:xfrm>
            <a:off x="0" y="0"/>
            <a:ext cx="4152208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C8191C1-64B7-424F-9284-EF71FCE914C6}"/>
              </a:ext>
            </a:extLst>
          </p:cNvPr>
          <p:cNvSpPr/>
          <p:nvPr/>
        </p:nvSpPr>
        <p:spPr>
          <a:xfrm>
            <a:off x="937549" y="544011"/>
            <a:ext cx="11254451" cy="13602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00A3A28C-1BEF-4913-B526-DE4256682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1526" y="920529"/>
            <a:ext cx="10415451" cy="682579"/>
          </a:xfrm>
        </p:spPr>
        <p:txBody>
          <a:bodyPr/>
          <a:lstStyle/>
          <a:p>
            <a:pPr algn="l"/>
            <a:r>
              <a:rPr lang="en-US" sz="4400" dirty="0">
                <a:latin typeface="Omnes" pitchFamily="50" charset="0"/>
              </a:rPr>
              <a:t>Introduction</a:t>
            </a:r>
            <a:endParaRPr lang="en-NZ" sz="4400" dirty="0"/>
          </a:p>
        </p:txBody>
      </p:sp>
      <p:sp>
        <p:nvSpPr>
          <p:cNvPr id="46" name="Subtitle 2">
            <a:extLst>
              <a:ext uri="{FF2B5EF4-FFF2-40B4-BE49-F238E27FC236}">
                <a16:creationId xmlns:a16="http://schemas.microsoft.com/office/drawing/2014/main" id="{6DB20FC2-BB50-45CC-94C0-FCBA6C85EFAE}"/>
              </a:ext>
            </a:extLst>
          </p:cNvPr>
          <p:cNvSpPr txBox="1">
            <a:spLocks/>
          </p:cNvSpPr>
          <p:nvPr/>
        </p:nvSpPr>
        <p:spPr>
          <a:xfrm>
            <a:off x="4638211" y="2280732"/>
            <a:ext cx="7208765" cy="416720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</a:rPr>
              <a:t>This session will cover: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Is suspension necessary under NZS3910:2013?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A “change in law” and variation claims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Extension of time and time related costs?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Force majeure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Mitigation measures</a:t>
            </a:r>
            <a:endParaRPr lang="en-NZ" sz="24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NZ" sz="2800" dirty="0">
              <a:solidFill>
                <a:schemeClr val="tx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F0EE8EF-6A9E-4DB9-9F97-E1EC5979BB84}"/>
              </a:ext>
            </a:extLst>
          </p:cNvPr>
          <p:cNvSpPr/>
          <p:nvPr/>
        </p:nvSpPr>
        <p:spPr>
          <a:xfrm>
            <a:off x="1" y="0"/>
            <a:ext cx="5326144" cy="544011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highlight>
                <a:srgbClr val="00FF00"/>
              </a:highlight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F0AA8D6-21A4-4C27-9548-C9793A26C5A4}"/>
              </a:ext>
            </a:extLst>
          </p:cNvPr>
          <p:cNvCxnSpPr>
            <a:cxnSpLocks/>
          </p:cNvCxnSpPr>
          <p:nvPr/>
        </p:nvCxnSpPr>
        <p:spPr>
          <a:xfrm>
            <a:off x="263952" y="6608189"/>
            <a:ext cx="1057687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023B36A-66C3-4242-9319-0482F48C7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667" y="6306553"/>
            <a:ext cx="1195910" cy="55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74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outdoor, building, sitting, wooden&#10;&#10;Description automatically generated">
            <a:extLst>
              <a:ext uri="{FF2B5EF4-FFF2-40B4-BE49-F238E27FC236}">
                <a16:creationId xmlns:a16="http://schemas.microsoft.com/office/drawing/2014/main" id="{CBA1A3D4-866F-4421-BD6A-713A204561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4" r="48243"/>
          <a:stretch/>
        </p:blipFill>
        <p:spPr>
          <a:xfrm>
            <a:off x="0" y="0"/>
            <a:ext cx="4152208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C8191C1-64B7-424F-9284-EF71FCE914C6}"/>
              </a:ext>
            </a:extLst>
          </p:cNvPr>
          <p:cNvSpPr/>
          <p:nvPr/>
        </p:nvSpPr>
        <p:spPr>
          <a:xfrm>
            <a:off x="937549" y="544011"/>
            <a:ext cx="11254451" cy="13602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00A3A28C-1BEF-4913-B526-DE4256682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1526" y="920529"/>
            <a:ext cx="10415451" cy="682579"/>
          </a:xfrm>
        </p:spPr>
        <p:txBody>
          <a:bodyPr/>
          <a:lstStyle/>
          <a:p>
            <a:pPr algn="l"/>
            <a:r>
              <a:rPr lang="en-US" sz="4400" dirty="0">
                <a:latin typeface="Omnes" pitchFamily="50" charset="0"/>
              </a:rPr>
              <a:t>A “necessary” suspension?</a:t>
            </a:r>
            <a:endParaRPr lang="en-NZ" sz="4400" dirty="0"/>
          </a:p>
        </p:txBody>
      </p:sp>
      <p:sp>
        <p:nvSpPr>
          <p:cNvPr id="46" name="Subtitle 2">
            <a:extLst>
              <a:ext uri="{FF2B5EF4-FFF2-40B4-BE49-F238E27FC236}">
                <a16:creationId xmlns:a16="http://schemas.microsoft.com/office/drawing/2014/main" id="{6DB20FC2-BB50-45CC-94C0-FCBA6C85EFAE}"/>
              </a:ext>
            </a:extLst>
          </p:cNvPr>
          <p:cNvSpPr txBox="1">
            <a:spLocks/>
          </p:cNvSpPr>
          <p:nvPr/>
        </p:nvSpPr>
        <p:spPr>
          <a:xfrm>
            <a:off x="4638211" y="2280732"/>
            <a:ext cx="7208765" cy="416720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NZS3910:2013 – clauses 6.7.1-6.7.5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contract and project specific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perspectives</a:t>
            </a:r>
            <a:endParaRPr lang="en-NZ" sz="2400" dirty="0">
              <a:solidFill>
                <a:schemeClr val="tx1"/>
              </a:solidFill>
            </a:endParaRPr>
          </a:p>
          <a:p>
            <a:pPr algn="l"/>
            <a:endParaRPr lang="en-NZ" sz="2800" dirty="0">
              <a:solidFill>
                <a:schemeClr val="tx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F0EE8EF-6A9E-4DB9-9F97-E1EC5979BB84}"/>
              </a:ext>
            </a:extLst>
          </p:cNvPr>
          <p:cNvSpPr/>
          <p:nvPr/>
        </p:nvSpPr>
        <p:spPr>
          <a:xfrm>
            <a:off x="1" y="0"/>
            <a:ext cx="5326144" cy="544011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highlight>
                <a:srgbClr val="00FF00"/>
              </a:highlight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F0AA8D6-21A4-4C27-9548-C9793A26C5A4}"/>
              </a:ext>
            </a:extLst>
          </p:cNvPr>
          <p:cNvCxnSpPr>
            <a:cxnSpLocks/>
          </p:cNvCxnSpPr>
          <p:nvPr/>
        </p:nvCxnSpPr>
        <p:spPr>
          <a:xfrm>
            <a:off x="263952" y="6608189"/>
            <a:ext cx="1057687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023B36A-66C3-4242-9319-0482F48C7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667" y="6306553"/>
            <a:ext cx="1195910" cy="55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90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outdoor, building, sitting, wooden&#10;&#10;Description automatically generated">
            <a:extLst>
              <a:ext uri="{FF2B5EF4-FFF2-40B4-BE49-F238E27FC236}">
                <a16:creationId xmlns:a16="http://schemas.microsoft.com/office/drawing/2014/main" id="{CBA1A3D4-866F-4421-BD6A-713A204561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4" r="48243"/>
          <a:stretch/>
        </p:blipFill>
        <p:spPr>
          <a:xfrm>
            <a:off x="0" y="0"/>
            <a:ext cx="4152208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C8191C1-64B7-424F-9284-EF71FCE914C6}"/>
              </a:ext>
            </a:extLst>
          </p:cNvPr>
          <p:cNvSpPr/>
          <p:nvPr/>
        </p:nvSpPr>
        <p:spPr>
          <a:xfrm>
            <a:off x="937549" y="544011"/>
            <a:ext cx="11254451" cy="13602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00A3A28C-1BEF-4913-B526-DE4256682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1526" y="920529"/>
            <a:ext cx="10415451" cy="682579"/>
          </a:xfrm>
        </p:spPr>
        <p:txBody>
          <a:bodyPr/>
          <a:lstStyle/>
          <a:p>
            <a:pPr algn="l"/>
            <a:r>
              <a:rPr lang="en-US" sz="4400" dirty="0">
                <a:latin typeface="Omnes" pitchFamily="50" charset="0"/>
              </a:rPr>
              <a:t>Change in Law</a:t>
            </a:r>
            <a:endParaRPr lang="en-NZ" sz="4400" dirty="0"/>
          </a:p>
        </p:txBody>
      </p:sp>
      <p:sp>
        <p:nvSpPr>
          <p:cNvPr id="46" name="Subtitle 2">
            <a:extLst>
              <a:ext uri="{FF2B5EF4-FFF2-40B4-BE49-F238E27FC236}">
                <a16:creationId xmlns:a16="http://schemas.microsoft.com/office/drawing/2014/main" id="{6DB20FC2-BB50-45CC-94C0-FCBA6C85EFAE}"/>
              </a:ext>
            </a:extLst>
          </p:cNvPr>
          <p:cNvSpPr txBox="1">
            <a:spLocks/>
          </p:cNvSpPr>
          <p:nvPr/>
        </p:nvSpPr>
        <p:spPr>
          <a:xfrm>
            <a:off x="4638211" y="2280732"/>
            <a:ext cx="7208765" cy="416720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NZS3910:2013 – clause 5.11.10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tx1"/>
                </a:solidFill>
              </a:rPr>
              <a:t>what has happened to constitute a change in </a:t>
            </a:r>
            <a:r>
              <a:rPr lang="en-NZ" sz="2400">
                <a:solidFill>
                  <a:schemeClr val="tx1"/>
                </a:solidFill>
              </a:rPr>
              <a:t>law (or not)?</a:t>
            </a:r>
            <a:endParaRPr lang="en-NZ" sz="24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tx1"/>
                </a:solidFill>
              </a:rPr>
              <a:t>causation – what has caused the lockdown?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tx1"/>
                </a:solidFill>
              </a:rPr>
              <a:t>what costs are recoverable?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tx1"/>
                </a:solidFill>
              </a:rPr>
              <a:t>other clauses in market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tx1"/>
                </a:solidFill>
              </a:rPr>
              <a:t>perspectives</a:t>
            </a:r>
            <a:endParaRPr lang="en-NZ" sz="2800" dirty="0">
              <a:solidFill>
                <a:schemeClr val="tx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F0EE8EF-6A9E-4DB9-9F97-E1EC5979BB84}"/>
              </a:ext>
            </a:extLst>
          </p:cNvPr>
          <p:cNvSpPr/>
          <p:nvPr/>
        </p:nvSpPr>
        <p:spPr>
          <a:xfrm>
            <a:off x="1" y="0"/>
            <a:ext cx="5326144" cy="544011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highlight>
                <a:srgbClr val="00FF00"/>
              </a:highlight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F0AA8D6-21A4-4C27-9548-C9793A26C5A4}"/>
              </a:ext>
            </a:extLst>
          </p:cNvPr>
          <p:cNvCxnSpPr>
            <a:cxnSpLocks/>
          </p:cNvCxnSpPr>
          <p:nvPr/>
        </p:nvCxnSpPr>
        <p:spPr>
          <a:xfrm>
            <a:off x="263952" y="6608189"/>
            <a:ext cx="1057687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023B36A-66C3-4242-9319-0482F48C7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667" y="6306553"/>
            <a:ext cx="1195910" cy="55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outdoor, building, sitting, wooden&#10;&#10;Description automatically generated">
            <a:extLst>
              <a:ext uri="{FF2B5EF4-FFF2-40B4-BE49-F238E27FC236}">
                <a16:creationId xmlns:a16="http://schemas.microsoft.com/office/drawing/2014/main" id="{CBA1A3D4-866F-4421-BD6A-713A204561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4" r="48243"/>
          <a:stretch/>
        </p:blipFill>
        <p:spPr>
          <a:xfrm>
            <a:off x="0" y="0"/>
            <a:ext cx="4152208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C8191C1-64B7-424F-9284-EF71FCE914C6}"/>
              </a:ext>
            </a:extLst>
          </p:cNvPr>
          <p:cNvSpPr/>
          <p:nvPr/>
        </p:nvSpPr>
        <p:spPr>
          <a:xfrm>
            <a:off x="937549" y="544011"/>
            <a:ext cx="11254451" cy="13602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00A3A28C-1BEF-4913-B526-DE4256682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1526" y="920529"/>
            <a:ext cx="10415451" cy="682579"/>
          </a:xfrm>
        </p:spPr>
        <p:txBody>
          <a:bodyPr/>
          <a:lstStyle/>
          <a:p>
            <a:pPr algn="l"/>
            <a:r>
              <a:rPr lang="en-US" sz="4400" dirty="0">
                <a:latin typeface="Omnes" pitchFamily="50" charset="0"/>
              </a:rPr>
              <a:t>Extensions of time</a:t>
            </a:r>
            <a:endParaRPr lang="en-NZ" sz="4400" dirty="0"/>
          </a:p>
        </p:txBody>
      </p:sp>
      <p:sp>
        <p:nvSpPr>
          <p:cNvPr id="46" name="Subtitle 2">
            <a:extLst>
              <a:ext uri="{FF2B5EF4-FFF2-40B4-BE49-F238E27FC236}">
                <a16:creationId xmlns:a16="http://schemas.microsoft.com/office/drawing/2014/main" id="{6DB20FC2-BB50-45CC-94C0-FCBA6C85EFAE}"/>
              </a:ext>
            </a:extLst>
          </p:cNvPr>
          <p:cNvSpPr txBox="1">
            <a:spLocks/>
          </p:cNvSpPr>
          <p:nvPr/>
        </p:nvSpPr>
        <p:spPr>
          <a:xfrm>
            <a:off x="4638211" y="2280732"/>
            <a:ext cx="7208765" cy="416720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NZS3910:2013 – clause 10.3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tx1"/>
                </a:solidFill>
              </a:rPr>
              <a:t>other relevant contracts and clauses in the market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F0EE8EF-6A9E-4DB9-9F97-E1EC5979BB84}"/>
              </a:ext>
            </a:extLst>
          </p:cNvPr>
          <p:cNvSpPr/>
          <p:nvPr/>
        </p:nvSpPr>
        <p:spPr>
          <a:xfrm>
            <a:off x="1" y="0"/>
            <a:ext cx="5326144" cy="544011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highlight>
                <a:srgbClr val="00FF00"/>
              </a:highlight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F0AA8D6-21A4-4C27-9548-C9793A26C5A4}"/>
              </a:ext>
            </a:extLst>
          </p:cNvPr>
          <p:cNvCxnSpPr>
            <a:cxnSpLocks/>
          </p:cNvCxnSpPr>
          <p:nvPr/>
        </p:nvCxnSpPr>
        <p:spPr>
          <a:xfrm>
            <a:off x="263952" y="6608189"/>
            <a:ext cx="1057687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023B36A-66C3-4242-9319-0482F48C7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667" y="6306553"/>
            <a:ext cx="1195910" cy="55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052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outdoor, building, sitting, wooden&#10;&#10;Description automatically generated">
            <a:extLst>
              <a:ext uri="{FF2B5EF4-FFF2-40B4-BE49-F238E27FC236}">
                <a16:creationId xmlns:a16="http://schemas.microsoft.com/office/drawing/2014/main" id="{CBA1A3D4-866F-4421-BD6A-713A204561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4" r="48243"/>
          <a:stretch/>
        </p:blipFill>
        <p:spPr>
          <a:xfrm>
            <a:off x="0" y="0"/>
            <a:ext cx="4152208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C8191C1-64B7-424F-9284-EF71FCE914C6}"/>
              </a:ext>
            </a:extLst>
          </p:cNvPr>
          <p:cNvSpPr/>
          <p:nvPr/>
        </p:nvSpPr>
        <p:spPr>
          <a:xfrm>
            <a:off x="937549" y="544011"/>
            <a:ext cx="11254451" cy="13602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00A3A28C-1BEF-4913-B526-DE4256682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1526" y="920529"/>
            <a:ext cx="10415451" cy="682579"/>
          </a:xfrm>
        </p:spPr>
        <p:txBody>
          <a:bodyPr/>
          <a:lstStyle/>
          <a:p>
            <a:pPr algn="l"/>
            <a:r>
              <a:rPr lang="en-US" sz="4400" dirty="0">
                <a:latin typeface="Omnes" pitchFamily="50" charset="0"/>
              </a:rPr>
              <a:t>Force majeure</a:t>
            </a:r>
            <a:endParaRPr lang="en-NZ" sz="4400" dirty="0"/>
          </a:p>
        </p:txBody>
      </p:sp>
      <p:sp>
        <p:nvSpPr>
          <p:cNvPr id="46" name="Subtitle 2">
            <a:extLst>
              <a:ext uri="{FF2B5EF4-FFF2-40B4-BE49-F238E27FC236}">
                <a16:creationId xmlns:a16="http://schemas.microsoft.com/office/drawing/2014/main" id="{6DB20FC2-BB50-45CC-94C0-FCBA6C85EFAE}"/>
              </a:ext>
            </a:extLst>
          </p:cNvPr>
          <p:cNvSpPr txBox="1">
            <a:spLocks/>
          </p:cNvSpPr>
          <p:nvPr/>
        </p:nvSpPr>
        <p:spPr>
          <a:xfrm>
            <a:off x="4638211" y="2280732"/>
            <a:ext cx="7208765" cy="416720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Not addressed under NZS3910:2013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tx1"/>
                </a:solidFill>
              </a:rPr>
              <a:t>other contracts in market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tx1"/>
                </a:solidFill>
              </a:rPr>
              <a:t>common law position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F0EE8EF-6A9E-4DB9-9F97-E1EC5979BB84}"/>
              </a:ext>
            </a:extLst>
          </p:cNvPr>
          <p:cNvSpPr/>
          <p:nvPr/>
        </p:nvSpPr>
        <p:spPr>
          <a:xfrm>
            <a:off x="1" y="0"/>
            <a:ext cx="5326144" cy="544011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highlight>
                <a:srgbClr val="00FF00"/>
              </a:highlight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F0AA8D6-21A4-4C27-9548-C9793A26C5A4}"/>
              </a:ext>
            </a:extLst>
          </p:cNvPr>
          <p:cNvCxnSpPr>
            <a:cxnSpLocks/>
          </p:cNvCxnSpPr>
          <p:nvPr/>
        </p:nvCxnSpPr>
        <p:spPr>
          <a:xfrm>
            <a:off x="263952" y="6608189"/>
            <a:ext cx="1057687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023B36A-66C3-4242-9319-0482F48C7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667" y="6306553"/>
            <a:ext cx="1195910" cy="55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18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outdoor, building, sitting, wooden&#10;&#10;Description automatically generated">
            <a:extLst>
              <a:ext uri="{FF2B5EF4-FFF2-40B4-BE49-F238E27FC236}">
                <a16:creationId xmlns:a16="http://schemas.microsoft.com/office/drawing/2014/main" id="{CBA1A3D4-866F-4421-BD6A-713A204561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4" r="48243"/>
          <a:stretch/>
        </p:blipFill>
        <p:spPr>
          <a:xfrm>
            <a:off x="0" y="0"/>
            <a:ext cx="4152208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C8191C1-64B7-424F-9284-EF71FCE914C6}"/>
              </a:ext>
            </a:extLst>
          </p:cNvPr>
          <p:cNvSpPr/>
          <p:nvPr/>
        </p:nvSpPr>
        <p:spPr>
          <a:xfrm>
            <a:off x="937549" y="544011"/>
            <a:ext cx="11254451" cy="13602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00A3A28C-1BEF-4913-B526-DE4256682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1526" y="920529"/>
            <a:ext cx="10415451" cy="682579"/>
          </a:xfrm>
        </p:spPr>
        <p:txBody>
          <a:bodyPr/>
          <a:lstStyle/>
          <a:p>
            <a:pPr algn="l"/>
            <a:r>
              <a:rPr lang="en-US" sz="4400" dirty="0">
                <a:latin typeface="Omnes" pitchFamily="50" charset="0"/>
              </a:rPr>
              <a:t>Mitigation</a:t>
            </a:r>
            <a:endParaRPr lang="en-NZ" sz="4400" dirty="0"/>
          </a:p>
        </p:txBody>
      </p:sp>
      <p:sp>
        <p:nvSpPr>
          <p:cNvPr id="46" name="Subtitle 2">
            <a:extLst>
              <a:ext uri="{FF2B5EF4-FFF2-40B4-BE49-F238E27FC236}">
                <a16:creationId xmlns:a16="http://schemas.microsoft.com/office/drawing/2014/main" id="{6DB20FC2-BB50-45CC-94C0-FCBA6C85EFAE}"/>
              </a:ext>
            </a:extLst>
          </p:cNvPr>
          <p:cNvSpPr txBox="1">
            <a:spLocks/>
          </p:cNvSpPr>
          <p:nvPr/>
        </p:nvSpPr>
        <p:spPr>
          <a:xfrm>
            <a:off x="4638211" y="2280732"/>
            <a:ext cx="7208765" cy="416720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applies to parties in construction projects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tx1"/>
                </a:solidFill>
              </a:rPr>
              <a:t>what does this mean in the face of COVID-19?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tx1"/>
                </a:solidFill>
              </a:rPr>
              <a:t>what do mitigation measures look like in these limiting circumstances?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F0EE8EF-6A9E-4DB9-9F97-E1EC5979BB84}"/>
              </a:ext>
            </a:extLst>
          </p:cNvPr>
          <p:cNvSpPr/>
          <p:nvPr/>
        </p:nvSpPr>
        <p:spPr>
          <a:xfrm>
            <a:off x="1" y="0"/>
            <a:ext cx="5326144" cy="544011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highlight>
                <a:srgbClr val="00FF00"/>
              </a:highlight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F0AA8D6-21A4-4C27-9548-C9793A26C5A4}"/>
              </a:ext>
            </a:extLst>
          </p:cNvPr>
          <p:cNvCxnSpPr>
            <a:cxnSpLocks/>
          </p:cNvCxnSpPr>
          <p:nvPr/>
        </p:nvCxnSpPr>
        <p:spPr>
          <a:xfrm>
            <a:off x="263952" y="6608189"/>
            <a:ext cx="1057687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023B36A-66C3-4242-9319-0482F48C7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667" y="6306553"/>
            <a:ext cx="1195910" cy="5514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95A49B-B8BE-409E-A20B-12E93B8AD80B}"/>
              </a:ext>
            </a:extLst>
          </p:cNvPr>
          <p:cNvSpPr txBox="1"/>
          <p:nvPr/>
        </p:nvSpPr>
        <p:spPr>
          <a:xfrm>
            <a:off x="4266050" y="6608508"/>
            <a:ext cx="15115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22160529</a:t>
            </a:r>
            <a:endParaRPr lang="en-NZ" sz="900" dirty="0"/>
          </a:p>
        </p:txBody>
      </p:sp>
    </p:spTree>
    <p:extLst>
      <p:ext uri="{BB962C8B-B14F-4D97-AF65-F5344CB8AC3E}">
        <p14:creationId xmlns:p14="http://schemas.microsoft.com/office/powerpoint/2010/main" val="2873300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outdoor, building, sitting, wooden&#10;&#10;Description automatically generated">
            <a:extLst>
              <a:ext uri="{FF2B5EF4-FFF2-40B4-BE49-F238E27FC236}">
                <a16:creationId xmlns:a16="http://schemas.microsoft.com/office/drawing/2014/main" id="{00E72536-0242-4E2F-9166-3575EA136C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8" b="-15628"/>
          <a:stretch/>
        </p:blipFill>
        <p:spPr>
          <a:xfrm>
            <a:off x="41423" y="0"/>
            <a:ext cx="12191999" cy="8127999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530C5F02-9C97-42E8-94AF-A6E3B0884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403" y="6280427"/>
            <a:ext cx="1195911" cy="57204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9A8165D-E9B6-403A-B9C8-654C56C5E70F}"/>
              </a:ext>
            </a:extLst>
          </p:cNvPr>
          <p:cNvSpPr/>
          <p:nvPr/>
        </p:nvSpPr>
        <p:spPr>
          <a:xfrm>
            <a:off x="2402076" y="1619617"/>
            <a:ext cx="7387844" cy="3618765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00A3A28C-1BEF-4913-B526-DE4256682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94591" y="2591135"/>
            <a:ext cx="2802814" cy="1397040"/>
          </a:xfrm>
        </p:spPr>
        <p:txBody>
          <a:bodyPr/>
          <a:lstStyle/>
          <a:p>
            <a:pPr algn="l"/>
            <a:r>
              <a:rPr lang="en-US" sz="11600" dirty="0">
                <a:solidFill>
                  <a:srgbClr val="FFF200"/>
                </a:solidFill>
                <a:latin typeface="Omnes" pitchFamily="50" charset="0"/>
              </a:rPr>
              <a:t>Q</a:t>
            </a:r>
            <a:r>
              <a:rPr lang="en-US" sz="6600" dirty="0">
                <a:solidFill>
                  <a:srgbClr val="FFF200"/>
                </a:solidFill>
                <a:latin typeface="Omnes" pitchFamily="50" charset="0"/>
              </a:rPr>
              <a:t>&amp;</a:t>
            </a:r>
            <a:r>
              <a:rPr lang="en-US" sz="2800" dirty="0">
                <a:solidFill>
                  <a:srgbClr val="FFF200"/>
                </a:solidFill>
                <a:latin typeface="Omnes" pitchFamily="50" charset="0"/>
              </a:rPr>
              <a:t> </a:t>
            </a:r>
            <a:r>
              <a:rPr lang="en-US" sz="11600" dirty="0">
                <a:solidFill>
                  <a:srgbClr val="FFF200"/>
                </a:solidFill>
                <a:latin typeface="Omnes" pitchFamily="50" charset="0"/>
              </a:rPr>
              <a:t>A</a:t>
            </a:r>
            <a:endParaRPr lang="en-NZ" sz="11600" dirty="0">
              <a:solidFill>
                <a:srgbClr val="FFF200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F0EE8EF-6A9E-4DB9-9F97-E1EC5979BB84}"/>
              </a:ext>
            </a:extLst>
          </p:cNvPr>
          <p:cNvSpPr/>
          <p:nvPr/>
        </p:nvSpPr>
        <p:spPr>
          <a:xfrm>
            <a:off x="1" y="0"/>
            <a:ext cx="5326144" cy="544011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highlight>
                <a:srgbClr val="00FF00"/>
              </a:highlight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F0AA8D6-21A4-4C27-9548-C9793A26C5A4}"/>
              </a:ext>
            </a:extLst>
          </p:cNvPr>
          <p:cNvCxnSpPr>
            <a:cxnSpLocks/>
          </p:cNvCxnSpPr>
          <p:nvPr/>
        </p:nvCxnSpPr>
        <p:spPr>
          <a:xfrm>
            <a:off x="263952" y="6608189"/>
            <a:ext cx="1057687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852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outdoor, building, sitting, wooden&#10;&#10;Description automatically generated">
            <a:extLst>
              <a:ext uri="{FF2B5EF4-FFF2-40B4-BE49-F238E27FC236}">
                <a16:creationId xmlns:a16="http://schemas.microsoft.com/office/drawing/2014/main" id="{00E72536-0242-4E2F-9166-3575EA136C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8" b="-15628"/>
          <a:stretch/>
        </p:blipFill>
        <p:spPr>
          <a:xfrm>
            <a:off x="-1" y="0"/>
            <a:ext cx="12191999" cy="8127999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0EE29F86-3A09-4890-95B6-2E22C073E9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403" y="6280427"/>
            <a:ext cx="1195911" cy="57204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9A8165D-E9B6-403A-B9C8-654C56C5E70F}"/>
              </a:ext>
            </a:extLst>
          </p:cNvPr>
          <p:cNvSpPr/>
          <p:nvPr/>
        </p:nvSpPr>
        <p:spPr>
          <a:xfrm>
            <a:off x="2402076" y="1619617"/>
            <a:ext cx="7387844" cy="3618765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00A3A28C-1BEF-4913-B526-DE4256682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1076" y="2965093"/>
            <a:ext cx="3569843" cy="1397040"/>
          </a:xfrm>
        </p:spPr>
        <p:txBody>
          <a:bodyPr/>
          <a:lstStyle/>
          <a:p>
            <a:pPr algn="l"/>
            <a:r>
              <a:rPr lang="en-US" sz="6000" dirty="0">
                <a:solidFill>
                  <a:srgbClr val="FFF200"/>
                </a:solidFill>
                <a:latin typeface="Omnes" pitchFamily="50" charset="0"/>
              </a:rPr>
              <a:t>Thank you</a:t>
            </a:r>
            <a:endParaRPr lang="en-NZ" sz="6000" dirty="0">
              <a:solidFill>
                <a:srgbClr val="FFF200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F0EE8EF-6A9E-4DB9-9F97-E1EC5979BB84}"/>
              </a:ext>
            </a:extLst>
          </p:cNvPr>
          <p:cNvSpPr/>
          <p:nvPr/>
        </p:nvSpPr>
        <p:spPr>
          <a:xfrm>
            <a:off x="1" y="0"/>
            <a:ext cx="5326144" cy="544011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highlight>
                <a:srgbClr val="00FF00"/>
              </a:highlight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F0AA8D6-21A4-4C27-9548-C9793A26C5A4}"/>
              </a:ext>
            </a:extLst>
          </p:cNvPr>
          <p:cNvCxnSpPr>
            <a:cxnSpLocks/>
          </p:cNvCxnSpPr>
          <p:nvPr/>
        </p:nvCxnSpPr>
        <p:spPr>
          <a:xfrm>
            <a:off x="263952" y="6608189"/>
            <a:ext cx="1057687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152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1431</TotalTime>
  <Words>173</Words>
  <Application>Microsoft Macintosh PowerPoint</Application>
  <PresentationFormat>Widescreen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Omnes</vt:lpstr>
      <vt:lpstr>Omnes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Duley</dc:creator>
  <cp:lastModifiedBy>Hannah Keir-Smith</cp:lastModifiedBy>
  <cp:revision>29</cp:revision>
  <dcterms:created xsi:type="dcterms:W3CDTF">2019-09-02T00:08:19Z</dcterms:created>
  <dcterms:modified xsi:type="dcterms:W3CDTF">2020-04-14T01:46:04Z</dcterms:modified>
</cp:coreProperties>
</file>