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8" r:id="rId5"/>
    <p:sldId id="269" r:id="rId6"/>
    <p:sldId id="272" r:id="rId7"/>
    <p:sldId id="27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75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9E0F4-53EE-494F-B843-6DEF1E7F9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DA25E8-C457-4F67-AC6F-C7097947F2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7069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8E119-F509-466C-8E3C-692A556EC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86118"/>
            <a:ext cx="10515600" cy="704570"/>
          </a:xfrm>
          <a:prstGeom prst="rect">
            <a:avLst/>
          </a:prstGeom>
        </p:spPr>
        <p:txBody>
          <a:bodyPr/>
          <a:lstStyle>
            <a:lvl1pPr algn="l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71BF3-DE75-4EC2-872A-5AB2AC482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26025"/>
            <a:ext cx="10515600" cy="41509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14528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79FC4-5474-4DAA-BCC5-A97F46FDF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D024A6-A561-4A0D-B2E7-72E8332E8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44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35143-A52A-45B2-B99D-EF67407C9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3365"/>
            <a:ext cx="10515600" cy="767323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0546A-1DAF-4565-98A8-36DD71D5B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NZ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662CF-DCF6-4A24-A65A-3871322E92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78108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E7E8-0DC4-48EE-8C45-1622E2E1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66776"/>
            <a:ext cx="10515600" cy="8239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6B37B8-7F58-4671-8CD3-848B9A31D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EEE0FF-8ACC-4A9E-81E8-3CCF29A1C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B6237C-270C-41CC-9AD1-49B2E79B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C7FFF-4FEF-41DF-B72B-D1BA5CCFA9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0562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1C87E-0EDE-4599-859F-E1CC16892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N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3E667F-0F83-4154-AAD8-AB8F76A7F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025239-F054-4477-808B-361132FF8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143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FF4E5B8-9858-429B-B932-854DE6963FC5}"/>
              </a:ext>
            </a:extLst>
          </p:cNvPr>
          <p:cNvCxnSpPr/>
          <p:nvPr userDrawn="1"/>
        </p:nvCxnSpPr>
        <p:spPr>
          <a:xfrm>
            <a:off x="233082" y="6633882"/>
            <a:ext cx="1170790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02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indoor, computer, sitting, desk&#10;&#10;Description automatically generated">
            <a:extLst>
              <a:ext uri="{FF2B5EF4-FFF2-40B4-BE49-F238E27FC236}">
                <a16:creationId xmlns:a16="http://schemas.microsoft.com/office/drawing/2014/main" id="{89028361-1EE9-4151-AEFA-D54AFAE1C9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14257"/>
          <a:stretch/>
        </p:blipFill>
        <p:spPr>
          <a:xfrm>
            <a:off x="0" y="-1"/>
            <a:ext cx="12192000" cy="686438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759B175D-84E5-489C-8764-5308B02F6757}"/>
              </a:ext>
            </a:extLst>
          </p:cNvPr>
          <p:cNvSpPr/>
          <p:nvPr/>
        </p:nvSpPr>
        <p:spPr>
          <a:xfrm>
            <a:off x="-17419" y="1710865"/>
            <a:ext cx="8386356" cy="57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D698F73-FD59-4508-A12F-6863641C1DC5}"/>
              </a:ext>
            </a:extLst>
          </p:cNvPr>
          <p:cNvSpPr txBox="1">
            <a:spLocks/>
          </p:cNvSpPr>
          <p:nvPr/>
        </p:nvSpPr>
        <p:spPr>
          <a:xfrm>
            <a:off x="147782" y="1820769"/>
            <a:ext cx="8125361" cy="75224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>
                <a:solidFill>
                  <a:schemeClr val="tx1"/>
                </a:solidFill>
                <a:latin typeface="Omnes" pitchFamily="50" charset="0"/>
              </a:rPr>
              <a:t>Presented by: Kyle McWilliams, Executive Educator, McWilliams Consulting</a:t>
            </a:r>
            <a:endParaRPr lang="en-NZ" sz="2000" dirty="0">
              <a:solidFill>
                <a:schemeClr val="tx1"/>
              </a:solidFill>
              <a:latin typeface="Omnes" pitchFamily="50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DD05EA-9B85-470C-B1AF-2F73933C470B}"/>
              </a:ext>
            </a:extLst>
          </p:cNvPr>
          <p:cNvSpPr/>
          <p:nvPr/>
        </p:nvSpPr>
        <p:spPr>
          <a:xfrm>
            <a:off x="0" y="-4479"/>
            <a:ext cx="4737463" cy="8621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2ECF51D-61F8-46BA-8509-DB78A3E7897B}"/>
              </a:ext>
            </a:extLst>
          </p:cNvPr>
          <p:cNvSpPr txBox="1">
            <a:spLocks/>
          </p:cNvSpPr>
          <p:nvPr/>
        </p:nvSpPr>
        <p:spPr>
          <a:xfrm>
            <a:off x="148045" y="105481"/>
            <a:ext cx="10415451" cy="68257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400" dirty="0">
                <a:solidFill>
                  <a:srgbClr val="FFF200"/>
                </a:solidFill>
                <a:latin typeface="Omnes SemiBold" pitchFamily="50" charset="0"/>
              </a:rPr>
              <a:t>NZIOB WEBINAR</a:t>
            </a:r>
            <a:endParaRPr lang="en-NZ" sz="4400" dirty="0">
              <a:solidFill>
                <a:srgbClr val="FFF200"/>
              </a:solidFill>
              <a:latin typeface="Omnes SemiBold" pitchFamily="50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716D0C-30E8-4D38-AB23-296DC2396439}"/>
              </a:ext>
            </a:extLst>
          </p:cNvPr>
          <p:cNvSpPr/>
          <p:nvPr/>
        </p:nvSpPr>
        <p:spPr>
          <a:xfrm>
            <a:off x="4737463" y="-8958"/>
            <a:ext cx="5808615" cy="862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367AD3-BCAE-4E74-8C93-D4D3175C6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000" y="123376"/>
            <a:ext cx="1375330" cy="63418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EC6233-AA4C-42A1-81FC-3544B7F12CED}"/>
              </a:ext>
            </a:extLst>
          </p:cNvPr>
          <p:cNvSpPr/>
          <p:nvPr/>
        </p:nvSpPr>
        <p:spPr>
          <a:xfrm>
            <a:off x="0" y="853193"/>
            <a:ext cx="11878491" cy="86215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035949-2D4B-4B10-A8F1-9BCBA70336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7" y="963097"/>
            <a:ext cx="11634653" cy="652131"/>
          </a:xfrm>
        </p:spPr>
        <p:txBody>
          <a:bodyPr/>
          <a:lstStyle/>
          <a:p>
            <a:pPr algn="l"/>
            <a:r>
              <a:rPr lang="en-US" sz="4400" dirty="0">
                <a:solidFill>
                  <a:schemeClr val="tx1"/>
                </a:solidFill>
                <a:latin typeface="Omnes" pitchFamily="50" charset="0"/>
              </a:rPr>
              <a:t>Leading and supporting teams through COVID-19</a:t>
            </a:r>
            <a:endParaRPr lang="en-NZ" sz="4400" dirty="0">
              <a:solidFill>
                <a:schemeClr val="tx1"/>
              </a:solidFill>
              <a:latin typeface="Omnes" pitchFamily="50" charset="0"/>
            </a:endParaRPr>
          </a:p>
        </p:txBody>
      </p:sp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2BDE2F-085D-4A56-9E6E-BEBF90BD4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483" y="292690"/>
            <a:ext cx="1206318" cy="451705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2F7E5E5-2ADA-4204-9BC3-AC083D470466}"/>
              </a:ext>
            </a:extLst>
          </p:cNvPr>
          <p:cNvSpPr txBox="1">
            <a:spLocks/>
          </p:cNvSpPr>
          <p:nvPr/>
        </p:nvSpPr>
        <p:spPr>
          <a:xfrm>
            <a:off x="4736209" y="35710"/>
            <a:ext cx="1293225" cy="2201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Omnes" pitchFamily="50" charset="0"/>
              </a:rPr>
              <a:t>Brought to you by:</a:t>
            </a:r>
            <a:endParaRPr lang="en-NZ" sz="1100" dirty="0">
              <a:solidFill>
                <a:schemeClr val="tx1"/>
              </a:solidFill>
              <a:latin typeface="Omnes" pitchFamily="50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78FF7A0-484B-4A73-85F6-709921678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504" y="6053687"/>
            <a:ext cx="6095496" cy="810701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19A1F89-7D66-4484-B846-08525E2F32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730" y="6329"/>
            <a:ext cx="1757450" cy="83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3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indoor, computer, sitting, desk&#10;&#10;Description automatically generated">
            <a:extLst>
              <a:ext uri="{FF2B5EF4-FFF2-40B4-BE49-F238E27FC236}">
                <a16:creationId xmlns:a16="http://schemas.microsoft.com/office/drawing/2014/main" id="{ED2BDC4E-8DA3-49E3-AF67-D4C882C9FB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14257"/>
          <a:stretch/>
        </p:blipFill>
        <p:spPr>
          <a:xfrm>
            <a:off x="0" y="-1"/>
            <a:ext cx="12192000" cy="68643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937549" y="1061380"/>
            <a:ext cx="11254451" cy="11444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06E437-1D50-4FD0-8A02-774CC4889873}"/>
              </a:ext>
            </a:extLst>
          </p:cNvPr>
          <p:cNvSpPr/>
          <p:nvPr/>
        </p:nvSpPr>
        <p:spPr>
          <a:xfrm>
            <a:off x="937549" y="2205875"/>
            <a:ext cx="11254451" cy="36906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1175" y="1363577"/>
            <a:ext cx="10415451" cy="682579"/>
          </a:xfrm>
        </p:spPr>
        <p:txBody>
          <a:bodyPr/>
          <a:lstStyle/>
          <a:p>
            <a:pPr algn="l"/>
            <a:r>
              <a:rPr lang="en-US" sz="4400" b="1" dirty="0"/>
              <a:t>ODE-C Process</a:t>
            </a:r>
            <a:endParaRPr lang="en-NZ" sz="4400" dirty="0">
              <a:solidFill>
                <a:srgbClr val="FFF200"/>
              </a:solidFill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1394861" y="2505768"/>
            <a:ext cx="10797139" cy="369057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800" dirty="0"/>
              <a:t>You can apply this to any context you are in, at anytime, anywhere to help you move forward (even when there is no answer). </a:t>
            </a:r>
          </a:p>
          <a:p>
            <a:endParaRPr lang="en-AU" sz="18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400" b="1" dirty="0"/>
              <a:t>Open </a:t>
            </a:r>
            <a:r>
              <a:rPr lang="en-AU" sz="2400" dirty="0"/>
              <a:t>to the current context.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400" b="1" dirty="0"/>
              <a:t>Deliberate</a:t>
            </a:r>
            <a:r>
              <a:rPr lang="en-AU" sz="2400" dirty="0"/>
              <a:t> and flexible in your decisions and actions to what matters.</a:t>
            </a:r>
            <a:endParaRPr lang="en-NZ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400" b="1" dirty="0"/>
              <a:t>Empathetic </a:t>
            </a:r>
            <a:r>
              <a:rPr lang="en-AU" sz="2400" dirty="0"/>
              <a:t>with everyone - especially yourself. </a:t>
            </a:r>
            <a:endParaRPr lang="en-NZ" sz="2400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AU" sz="2400" b="1" dirty="0"/>
              <a:t>Calm</a:t>
            </a:r>
            <a:r>
              <a:rPr lang="en-AU" sz="2400" dirty="0"/>
              <a:t> and slow.  </a:t>
            </a:r>
            <a:endParaRPr lang="en-NZ" sz="24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AB60F1-A782-448E-9796-E0FC555DA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0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ndoor, computer, sitting, desk&#10;&#10;Description automatically generated">
            <a:extLst>
              <a:ext uri="{FF2B5EF4-FFF2-40B4-BE49-F238E27FC236}">
                <a16:creationId xmlns:a16="http://schemas.microsoft.com/office/drawing/2014/main" id="{A169E1FE-39D7-443F-A034-EC91E77BC8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14257"/>
          <a:stretch/>
        </p:blipFill>
        <p:spPr>
          <a:xfrm>
            <a:off x="0" y="-1"/>
            <a:ext cx="12192000" cy="686438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1006252" y="1049463"/>
            <a:ext cx="11254451" cy="114449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8D4C610-55CF-400C-93E0-F55567CAD6DA}"/>
              </a:ext>
            </a:extLst>
          </p:cNvPr>
          <p:cNvSpPr/>
          <p:nvPr/>
        </p:nvSpPr>
        <p:spPr>
          <a:xfrm>
            <a:off x="1006252" y="2190847"/>
            <a:ext cx="11254451" cy="3690602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5167" y="1341055"/>
            <a:ext cx="10415451" cy="682579"/>
          </a:xfrm>
        </p:spPr>
        <p:txBody>
          <a:bodyPr/>
          <a:lstStyle/>
          <a:p>
            <a:pPr algn="l"/>
            <a:r>
              <a:rPr lang="en-US" sz="4400" b="1" dirty="0"/>
              <a:t>Leadership Suggestions</a:t>
            </a:r>
            <a:endParaRPr lang="en-NZ" sz="4400" dirty="0">
              <a:solidFill>
                <a:srgbClr val="FFF200"/>
              </a:solidFill>
            </a:endParaRPr>
          </a:p>
        </p:txBody>
      </p:sp>
      <p:sp>
        <p:nvSpPr>
          <p:cNvPr id="46" name="Subtitle 2">
            <a:extLst>
              <a:ext uri="{FF2B5EF4-FFF2-40B4-BE49-F238E27FC236}">
                <a16:creationId xmlns:a16="http://schemas.microsoft.com/office/drawing/2014/main" id="{6DB20FC2-BB50-45CC-94C0-FCBA6C85EFAE}"/>
              </a:ext>
            </a:extLst>
          </p:cNvPr>
          <p:cNvSpPr txBox="1">
            <a:spLocks/>
          </p:cNvSpPr>
          <p:nvPr/>
        </p:nvSpPr>
        <p:spPr>
          <a:xfrm>
            <a:off x="1335167" y="2637992"/>
            <a:ext cx="8100663" cy="2859497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Look After Yourself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Model Key </a:t>
            </a:r>
            <a:r>
              <a:rPr lang="en-US" sz="2800" dirty="0" err="1"/>
              <a:t>Behaviours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It’s All About People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Create a Strong Purpose for the </a:t>
            </a:r>
            <a:r>
              <a:rPr lang="en-US" sz="2800" dirty="0" err="1"/>
              <a:t>Organisation</a:t>
            </a:r>
            <a:endParaRPr lang="en-US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/>
              <a:t>Communicate Effectively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NZ" sz="2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CAB60F1-A782-448E-9796-E0FC555DA1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62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b="1" dirty="0"/>
              <a:t>Our Roadmap Through This</a:t>
            </a:r>
            <a:endParaRPr lang="en-NZ" sz="44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711DF9-C130-5F4F-80A7-F4163B60E4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85328" y="2098919"/>
            <a:ext cx="8020501" cy="41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15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b="1" dirty="0"/>
              <a:t>Real Examples of a Roadmap</a:t>
            </a:r>
            <a:endParaRPr lang="en-NZ" sz="44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3475A7-F11E-F546-9E70-578A84E4F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62" y="1979626"/>
            <a:ext cx="7839762" cy="46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1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b="1" dirty="0"/>
              <a:t>Our Roadmap Through This</a:t>
            </a:r>
            <a:endParaRPr lang="en-NZ" sz="44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8711DF9-C130-5F4F-80A7-F4163B60E48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73095" y="2099067"/>
            <a:ext cx="8020501" cy="41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80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C8191C1-64B7-424F-9284-EF71FCE914C6}"/>
              </a:ext>
            </a:extLst>
          </p:cNvPr>
          <p:cNvSpPr/>
          <p:nvPr/>
        </p:nvSpPr>
        <p:spPr>
          <a:xfrm>
            <a:off x="937549" y="544011"/>
            <a:ext cx="11254451" cy="13602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1526" y="920529"/>
            <a:ext cx="10415451" cy="682579"/>
          </a:xfrm>
        </p:spPr>
        <p:txBody>
          <a:bodyPr/>
          <a:lstStyle/>
          <a:p>
            <a:pPr algn="l"/>
            <a:r>
              <a:rPr lang="en-US" sz="4400" b="1" dirty="0"/>
              <a:t>Real Examples of a Roadmap</a:t>
            </a:r>
            <a:endParaRPr lang="en-NZ" sz="4400" b="1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23B36A-66C3-4242-9319-0482F48C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4667" y="6306553"/>
            <a:ext cx="1195910" cy="551448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B03475A7-F11E-F546-9E70-578A84E4F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119" y="1980124"/>
            <a:ext cx="7839762" cy="460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indoor, computer, sitting, desk&#10;&#10;Description automatically generated">
            <a:extLst>
              <a:ext uri="{FF2B5EF4-FFF2-40B4-BE49-F238E27FC236}">
                <a16:creationId xmlns:a16="http://schemas.microsoft.com/office/drawing/2014/main" id="{65A10776-E32C-4231-A709-EE6CA2E2A0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14257"/>
          <a:stretch/>
        </p:blipFill>
        <p:spPr>
          <a:xfrm>
            <a:off x="0" y="-1"/>
            <a:ext cx="12192000" cy="6864389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30C5F02-9C97-42E8-94AF-A6E3B0884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403" y="6280427"/>
            <a:ext cx="1195911" cy="57204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9A8165D-E9B6-403A-B9C8-654C56C5E70F}"/>
              </a:ext>
            </a:extLst>
          </p:cNvPr>
          <p:cNvSpPr/>
          <p:nvPr/>
        </p:nvSpPr>
        <p:spPr>
          <a:xfrm>
            <a:off x="2402076" y="1619617"/>
            <a:ext cx="7387844" cy="361876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00A3A28C-1BEF-4913-B526-DE4256682F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94591" y="2591135"/>
            <a:ext cx="2802814" cy="1397040"/>
          </a:xfrm>
        </p:spPr>
        <p:txBody>
          <a:bodyPr/>
          <a:lstStyle/>
          <a:p>
            <a:pPr algn="l"/>
            <a:r>
              <a:rPr lang="en-US" sz="11600" dirty="0">
                <a:solidFill>
                  <a:srgbClr val="FFF200"/>
                </a:solidFill>
                <a:latin typeface="Omnes" pitchFamily="50" charset="0"/>
              </a:rPr>
              <a:t>Q</a:t>
            </a:r>
            <a:r>
              <a:rPr lang="en-US" sz="6600" dirty="0">
                <a:solidFill>
                  <a:srgbClr val="FFF200"/>
                </a:solidFill>
                <a:latin typeface="Omnes" pitchFamily="50" charset="0"/>
              </a:rPr>
              <a:t>&amp;</a:t>
            </a:r>
            <a:r>
              <a:rPr lang="en-US" sz="2800" dirty="0">
                <a:solidFill>
                  <a:srgbClr val="FFF200"/>
                </a:solidFill>
                <a:latin typeface="Omnes" pitchFamily="50" charset="0"/>
              </a:rPr>
              <a:t> </a:t>
            </a:r>
            <a:r>
              <a:rPr lang="en-US" sz="11600" dirty="0">
                <a:solidFill>
                  <a:srgbClr val="FFF200"/>
                </a:solidFill>
                <a:latin typeface="Omnes" pitchFamily="50" charset="0"/>
              </a:rPr>
              <a:t>A</a:t>
            </a:r>
            <a:endParaRPr lang="en-NZ" sz="11600" dirty="0">
              <a:solidFill>
                <a:srgbClr val="FFF200"/>
              </a:solidFill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0EE8EF-6A9E-4DB9-9F97-E1EC5979BB84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F0AA8D6-21A4-4C27-9548-C9793A26C5A4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5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indoor, computer, sitting, desk&#10;&#10;Description automatically generated">
            <a:extLst>
              <a:ext uri="{FF2B5EF4-FFF2-40B4-BE49-F238E27FC236}">
                <a16:creationId xmlns:a16="http://schemas.microsoft.com/office/drawing/2014/main" id="{9EB5A596-3E56-46EC-857E-28A7B3C129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7" b="14257"/>
          <a:stretch/>
        </p:blipFill>
        <p:spPr>
          <a:xfrm>
            <a:off x="0" y="-1"/>
            <a:ext cx="12192000" cy="686438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4716D0C-30E8-4D38-AB23-296DC2396439}"/>
              </a:ext>
            </a:extLst>
          </p:cNvPr>
          <p:cNvSpPr/>
          <p:nvPr/>
        </p:nvSpPr>
        <p:spPr>
          <a:xfrm>
            <a:off x="2403329" y="4881329"/>
            <a:ext cx="7386591" cy="862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2" name="Picture 2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9367AD3-BCAE-4E74-8C93-D4D3175C6E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145" y="5013663"/>
            <a:ext cx="1375330" cy="634180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2BDE2F-085D-4A56-9E6E-BEBF90BD4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659" y="5067252"/>
            <a:ext cx="1375330" cy="514991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E2F7E5E5-2ADA-4204-9BC3-AC083D470466}"/>
              </a:ext>
            </a:extLst>
          </p:cNvPr>
          <p:cNvSpPr txBox="1">
            <a:spLocks/>
          </p:cNvSpPr>
          <p:nvPr/>
        </p:nvSpPr>
        <p:spPr>
          <a:xfrm>
            <a:off x="2402075" y="4925997"/>
            <a:ext cx="1293225" cy="220114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>
                <a:solidFill>
                  <a:schemeClr val="tx1"/>
                </a:solidFill>
                <a:latin typeface="Omnes" pitchFamily="50" charset="0"/>
              </a:rPr>
              <a:t>Brought to you by:</a:t>
            </a:r>
            <a:endParaRPr lang="en-NZ" sz="1100" dirty="0">
              <a:solidFill>
                <a:schemeClr val="tx1"/>
              </a:solidFill>
              <a:latin typeface="Omnes" pitchFamily="50" charset="0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19A1F89-7D66-4484-B846-08525E2F32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65" y="4896616"/>
            <a:ext cx="1757450" cy="8317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5949F2C-7806-4ADC-B291-EBE3F6D43295}"/>
              </a:ext>
            </a:extLst>
          </p:cNvPr>
          <p:cNvSpPr/>
          <p:nvPr/>
        </p:nvSpPr>
        <p:spPr>
          <a:xfrm>
            <a:off x="2402076" y="1262564"/>
            <a:ext cx="7387844" cy="361876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DC1C25B-1052-4FEA-BD1C-0BAC6576CC16}"/>
              </a:ext>
            </a:extLst>
          </p:cNvPr>
          <p:cNvSpPr txBox="1">
            <a:spLocks/>
          </p:cNvSpPr>
          <p:nvPr/>
        </p:nvSpPr>
        <p:spPr>
          <a:xfrm>
            <a:off x="4311076" y="1887603"/>
            <a:ext cx="3569843" cy="94188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dirty="0">
                <a:solidFill>
                  <a:srgbClr val="FFF200"/>
                </a:solidFill>
                <a:latin typeface="Omnes" pitchFamily="50" charset="0"/>
              </a:rPr>
              <a:t>Thank you</a:t>
            </a:r>
            <a:endParaRPr lang="en-NZ" sz="6000" dirty="0">
              <a:solidFill>
                <a:srgbClr val="FFF200"/>
              </a:solidFill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6A9350-5942-4959-BEA9-9628A4F0DF74}"/>
              </a:ext>
            </a:extLst>
          </p:cNvPr>
          <p:cNvSpPr txBox="1">
            <a:spLocks/>
          </p:cNvSpPr>
          <p:nvPr/>
        </p:nvSpPr>
        <p:spPr>
          <a:xfrm>
            <a:off x="2402075" y="3187740"/>
            <a:ext cx="7387845" cy="1619386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FFF200"/>
                </a:solidFill>
                <a:latin typeface="Omnes" pitchFamily="50" charset="0"/>
              </a:rPr>
              <a:t>A recording of this webinar will be available to </a:t>
            </a:r>
            <a:br>
              <a:rPr lang="en-US" sz="2400" dirty="0">
                <a:solidFill>
                  <a:srgbClr val="FFF200"/>
                </a:solidFill>
                <a:latin typeface="Omnes" pitchFamily="50" charset="0"/>
              </a:rPr>
            </a:br>
            <a:r>
              <a:rPr lang="en-US" sz="2400" dirty="0">
                <a:solidFill>
                  <a:srgbClr val="FFF200"/>
                </a:solidFill>
                <a:latin typeface="Omnes" pitchFamily="50" charset="0"/>
              </a:rPr>
              <a:t>NZIOB Members on the NZIOB Members’ portal.</a:t>
            </a:r>
          </a:p>
          <a:p>
            <a:r>
              <a:rPr lang="en-US" sz="2400" dirty="0">
                <a:solidFill>
                  <a:srgbClr val="FFF200"/>
                </a:solidFill>
                <a:latin typeface="Omnes" pitchFamily="50" charset="0"/>
              </a:rPr>
              <a:t>To enquire about NZIOB Membership, please email nziob@nziob.org.nz or visit nziob.org.nz/membership.</a:t>
            </a:r>
            <a:endParaRPr lang="en-NZ" sz="2400" dirty="0">
              <a:solidFill>
                <a:srgbClr val="FFF20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4006B6-3E9B-4485-A249-2AA7DD249AFB}"/>
              </a:ext>
            </a:extLst>
          </p:cNvPr>
          <p:cNvSpPr/>
          <p:nvPr/>
        </p:nvSpPr>
        <p:spPr>
          <a:xfrm>
            <a:off x="1" y="0"/>
            <a:ext cx="5326144" cy="544011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highlight>
                <a:srgbClr val="00FF00"/>
              </a:highlight>
            </a:endParaRPr>
          </a:p>
        </p:txBody>
      </p:sp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AFC7FE-4627-4524-90D6-87776F12B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6276" y="6280427"/>
            <a:ext cx="1195911" cy="572044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5D39C4F-DF2F-4689-A7C7-F2181076733C}"/>
              </a:ext>
            </a:extLst>
          </p:cNvPr>
          <p:cNvCxnSpPr>
            <a:cxnSpLocks/>
          </p:cNvCxnSpPr>
          <p:nvPr/>
        </p:nvCxnSpPr>
        <p:spPr>
          <a:xfrm>
            <a:off x="263952" y="6608189"/>
            <a:ext cx="1057687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240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</TotalTime>
  <Words>141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Omnes</vt:lpstr>
      <vt:lpstr>Omnes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Duley</dc:creator>
  <cp:lastModifiedBy>Susan Duley</cp:lastModifiedBy>
  <cp:revision>29</cp:revision>
  <dcterms:created xsi:type="dcterms:W3CDTF">2019-09-02T00:08:19Z</dcterms:created>
  <dcterms:modified xsi:type="dcterms:W3CDTF">2020-04-14T02:56:04Z</dcterms:modified>
</cp:coreProperties>
</file>