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58" r:id="rId7"/>
    <p:sldId id="261" r:id="rId8"/>
    <p:sldId id="259" r:id="rId9"/>
    <p:sldId id="269" r:id="rId10"/>
    <p:sldId id="272" r:id="rId11"/>
    <p:sldId id="27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0F4-53EE-494F-B843-6DEF1E7F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25E8-C457-4F67-AC6F-C7097947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6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19-F509-466C-8E3C-692A556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18"/>
            <a:ext cx="10515600" cy="70457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1BF3-DE75-4EC2-872A-5AB2AC48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5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FC4-5474-4DAA-BCC5-A97F46FD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24A6-A561-4A0D-B2E7-72E8332E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5143-A52A-45B2-B99D-EF67407C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365"/>
            <a:ext cx="10515600" cy="76732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546A-1DAF-4565-98A8-36DD71D5B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662CF-DCF6-4A24-A65A-3871322E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81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E7E8-0DC4-48EE-8C45-1622E2E1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37B8-7F58-4671-8CD3-848B9A31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E0FF-8ACC-4A9E-81E8-3CCF29A1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6237C-270C-41CC-9AD1-49B2E79B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C7FFF-4FEF-41DF-B72B-D1BA5CCFA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C87E-0EDE-4599-859F-E1CC1689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67F-0F83-4154-AAD8-AB8F76A7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25239-F054-4477-808B-361132FF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4E5B8-9858-429B-B932-854DE6963FC5}"/>
              </a:ext>
            </a:extLst>
          </p:cNvPr>
          <p:cNvCxnSpPr/>
          <p:nvPr userDrawn="1"/>
        </p:nvCxnSpPr>
        <p:spPr>
          <a:xfrm>
            <a:off x="233082" y="6633882"/>
            <a:ext cx="11707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helmet&#10;&#10;Description automatically generated">
            <a:extLst>
              <a:ext uri="{FF2B5EF4-FFF2-40B4-BE49-F238E27FC236}">
                <a16:creationId xmlns:a16="http://schemas.microsoft.com/office/drawing/2014/main" id="{AC84514C-AD5B-4046-88BC-6846A86FD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59B175D-84E5-489C-8764-5308B02F6757}"/>
              </a:ext>
            </a:extLst>
          </p:cNvPr>
          <p:cNvSpPr/>
          <p:nvPr/>
        </p:nvSpPr>
        <p:spPr>
          <a:xfrm>
            <a:off x="-1" y="1710865"/>
            <a:ext cx="6095497" cy="1502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98F73-FD59-4508-A12F-6863641C1DC5}"/>
              </a:ext>
            </a:extLst>
          </p:cNvPr>
          <p:cNvSpPr txBox="1">
            <a:spLocks/>
          </p:cNvSpPr>
          <p:nvPr/>
        </p:nvSpPr>
        <p:spPr>
          <a:xfrm>
            <a:off x="182619" y="1926713"/>
            <a:ext cx="5961106" cy="11923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50000"/>
              </a:lnSpc>
            </a:pPr>
            <a:r>
              <a:rPr lang="en-US" sz="1600" dirty="0">
                <a:solidFill>
                  <a:schemeClr val="tx1"/>
                </a:solidFill>
                <a:latin typeface="Omnes" pitchFamily="50" charset="0"/>
              </a:rPr>
              <a:t>Presented by: </a:t>
            </a:r>
            <a:endParaRPr lang="en-US" sz="2000" dirty="0">
              <a:solidFill>
                <a:schemeClr val="tx1"/>
              </a:solidFill>
              <a:latin typeface="Omnes" pitchFamily="50" charset="0"/>
            </a:endParaRPr>
          </a:p>
          <a:p>
            <a:pPr algn="l">
              <a:spcAft>
                <a:spcPts val="1200"/>
              </a:spcAft>
            </a:pPr>
            <a:r>
              <a:rPr lang="en-NZ" sz="2000" dirty="0">
                <a:solidFill>
                  <a:schemeClr val="tx1"/>
                </a:solidFill>
                <a:latin typeface="Omnes" pitchFamily="50" charset="0"/>
              </a:rPr>
              <a:t>Chris Alderson, CEO, CHASNZ</a:t>
            </a:r>
            <a:br>
              <a:rPr lang="en-NZ" sz="2000" dirty="0">
                <a:solidFill>
                  <a:schemeClr val="tx1"/>
                </a:solidFill>
                <a:latin typeface="Omnes" pitchFamily="50" charset="0"/>
              </a:rPr>
            </a:br>
            <a:r>
              <a:rPr lang="en-NZ" sz="2000" dirty="0">
                <a:solidFill>
                  <a:schemeClr val="tx1"/>
                </a:solidFill>
                <a:latin typeface="Omnes" pitchFamily="50" charset="0"/>
              </a:rPr>
              <a:t>Mike Jeffery, Senior Associate, RCP Christchurch</a:t>
            </a:r>
            <a:br>
              <a:rPr lang="en-NZ" sz="2000" dirty="0">
                <a:solidFill>
                  <a:schemeClr val="tx1"/>
                </a:solidFill>
                <a:latin typeface="Omnes" pitchFamily="50" charset="0"/>
              </a:rPr>
            </a:br>
            <a:r>
              <a:rPr lang="en-NZ" sz="2000" dirty="0">
                <a:solidFill>
                  <a:schemeClr val="tx1"/>
                </a:solidFill>
                <a:latin typeface="Omnes" pitchFamily="50" charset="0"/>
              </a:rPr>
              <a:t>Tom </a:t>
            </a:r>
            <a:r>
              <a:rPr lang="en-NZ" sz="2000" dirty="0" err="1">
                <a:solidFill>
                  <a:schemeClr val="tx1"/>
                </a:solidFill>
                <a:latin typeface="Omnes" pitchFamily="50" charset="0"/>
              </a:rPr>
              <a:t>Pyatt</a:t>
            </a:r>
            <a:r>
              <a:rPr lang="en-NZ" sz="2000" dirty="0">
                <a:solidFill>
                  <a:schemeClr val="tx1"/>
                </a:solidFill>
                <a:latin typeface="Omnes" pitchFamily="50" charset="0"/>
              </a:rPr>
              <a:t>, Project Manager, Naylor Love Canterbury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D05EA-9B85-470C-B1AF-2F73933C470B}"/>
              </a:ext>
            </a:extLst>
          </p:cNvPr>
          <p:cNvSpPr/>
          <p:nvPr/>
        </p:nvSpPr>
        <p:spPr>
          <a:xfrm>
            <a:off x="0" y="-4479"/>
            <a:ext cx="4737463" cy="86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ECF51D-61F8-46BA-8509-DB78A3E7897B}"/>
              </a:ext>
            </a:extLst>
          </p:cNvPr>
          <p:cNvSpPr txBox="1">
            <a:spLocks/>
          </p:cNvSpPr>
          <p:nvPr/>
        </p:nvSpPr>
        <p:spPr>
          <a:xfrm>
            <a:off x="148045" y="105481"/>
            <a:ext cx="10415451" cy="6825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F200"/>
                </a:solidFill>
                <a:latin typeface="Omnes SemiBold" pitchFamily="50" charset="0"/>
              </a:rPr>
              <a:t>NZIOB WEBINAR</a:t>
            </a:r>
            <a:endParaRPr lang="en-NZ" sz="4400" dirty="0">
              <a:solidFill>
                <a:srgbClr val="FFF200"/>
              </a:solidFill>
              <a:latin typeface="Omnes Semi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6D0C-30E8-4D38-AB23-296DC2396439}"/>
              </a:ext>
            </a:extLst>
          </p:cNvPr>
          <p:cNvSpPr/>
          <p:nvPr/>
        </p:nvSpPr>
        <p:spPr>
          <a:xfrm>
            <a:off x="4737464" y="-8958"/>
            <a:ext cx="3866606" cy="8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67AD3-BCAE-4E74-8C93-D4D3175C6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156391"/>
            <a:ext cx="1227909" cy="5662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C6233-AA4C-42A1-81FC-3544B7F12CED}"/>
              </a:ext>
            </a:extLst>
          </p:cNvPr>
          <p:cNvSpPr/>
          <p:nvPr/>
        </p:nvSpPr>
        <p:spPr>
          <a:xfrm>
            <a:off x="0" y="853193"/>
            <a:ext cx="9884229" cy="86215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35949-2D4B-4B10-A8F1-9BCBA703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7" y="971806"/>
            <a:ext cx="10415451" cy="682579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Omnes" pitchFamily="50" charset="0"/>
              </a:rPr>
              <a:t>Getting site-ready for COVID-19 Alert Level 3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E2F7E5E5-2ADA-4204-9BC3-AC083D470466}"/>
              </a:ext>
            </a:extLst>
          </p:cNvPr>
          <p:cNvSpPr txBox="1">
            <a:spLocks/>
          </p:cNvSpPr>
          <p:nvPr/>
        </p:nvSpPr>
        <p:spPr>
          <a:xfrm>
            <a:off x="4859208" y="111869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8FF7A0-484B-4A73-85F6-709921678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4" y="6053687"/>
            <a:ext cx="6095496" cy="81070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87ACADD-FE6C-454B-81D8-497FE5D24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97" y="101002"/>
            <a:ext cx="525210" cy="6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 wearing a helmet&#10;&#10;Description automatically generated">
            <a:extLst>
              <a:ext uri="{FF2B5EF4-FFF2-40B4-BE49-F238E27FC236}">
                <a16:creationId xmlns:a16="http://schemas.microsoft.com/office/drawing/2014/main" id="{97BED564-F96A-4D89-A366-D0CC4B2A5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768F31B-DD8D-4B80-9809-AFF6A13B4CED}"/>
              </a:ext>
            </a:extLst>
          </p:cNvPr>
          <p:cNvSpPr/>
          <p:nvPr/>
        </p:nvSpPr>
        <p:spPr>
          <a:xfrm>
            <a:off x="2403329" y="4881329"/>
            <a:ext cx="7386591" cy="138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F68F3A-B9CA-42FD-B468-D00AE4D89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82" y="5291698"/>
            <a:ext cx="1676338" cy="772978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6E45767-D8A5-492C-8375-762C6A2ED514}"/>
              </a:ext>
            </a:extLst>
          </p:cNvPr>
          <p:cNvSpPr txBox="1">
            <a:spLocks/>
          </p:cNvSpPr>
          <p:nvPr/>
        </p:nvSpPr>
        <p:spPr>
          <a:xfrm>
            <a:off x="2499308" y="4954278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3F9FC5-0FB7-4F30-A282-90E61724595B}"/>
              </a:ext>
            </a:extLst>
          </p:cNvPr>
          <p:cNvSpPr/>
          <p:nvPr/>
        </p:nvSpPr>
        <p:spPr>
          <a:xfrm>
            <a:off x="2402076" y="1262564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AB4A7D1-EDBF-43D6-9B15-65575F64E204}"/>
              </a:ext>
            </a:extLst>
          </p:cNvPr>
          <p:cNvSpPr txBox="1">
            <a:spLocks/>
          </p:cNvSpPr>
          <p:nvPr/>
        </p:nvSpPr>
        <p:spPr>
          <a:xfrm>
            <a:off x="4311076" y="1887603"/>
            <a:ext cx="3569843" cy="9418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>
                <a:solidFill>
                  <a:srgbClr val="FFF200"/>
                </a:solidFill>
                <a:latin typeface="Omnes" pitchFamily="50" charset="0"/>
              </a:rPr>
              <a:t>Thank you</a:t>
            </a:r>
            <a:endParaRPr lang="en-NZ" sz="6000" dirty="0">
              <a:solidFill>
                <a:srgbClr val="FFF200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F47C4A7-395E-4A68-B4C2-31A5D4104795}"/>
              </a:ext>
            </a:extLst>
          </p:cNvPr>
          <p:cNvSpPr txBox="1">
            <a:spLocks/>
          </p:cNvSpPr>
          <p:nvPr/>
        </p:nvSpPr>
        <p:spPr>
          <a:xfrm>
            <a:off x="2402075" y="3187740"/>
            <a:ext cx="7387845" cy="1619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A recording of this webinar will be available to </a:t>
            </a:r>
            <a:br>
              <a:rPr lang="en-US" sz="2400" dirty="0">
                <a:solidFill>
                  <a:srgbClr val="FFF200"/>
                </a:solidFill>
                <a:latin typeface="Omnes" pitchFamily="50" charset="0"/>
              </a:rPr>
            </a:br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NZIOB Members on the NZIOB Members’ portal.</a:t>
            </a:r>
          </a:p>
          <a:p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To enquire about NZIOB Membership, please email nziob@nziob.org.nz or visit nziob.org.nz/membership.</a:t>
            </a:r>
            <a:endParaRPr lang="en-NZ" sz="2400" dirty="0">
              <a:solidFill>
                <a:srgbClr val="FFF2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FAFE91-AA14-4A7F-9B93-5FECC66A0C16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CFD4E5-027F-4070-B208-698736D5B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76" y="6280427"/>
            <a:ext cx="1195911" cy="57204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30BDF-4CEA-41D8-9DCF-E1979E551F22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itting, computer, white&#10;&#10;Description automatically generated">
            <a:extLst>
              <a:ext uri="{FF2B5EF4-FFF2-40B4-BE49-F238E27FC236}">
                <a16:creationId xmlns:a16="http://schemas.microsoft.com/office/drawing/2014/main" id="{ED7C7AE3-800A-4D33-95A2-92667DE4F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8" y="5491480"/>
            <a:ext cx="1010314" cy="262293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A2FC303-508F-4514-BAAA-39A875223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9" y="5421576"/>
            <a:ext cx="1153590" cy="402101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DCDADB-5B68-4DB3-A3D6-A52C97E03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13" y="5462175"/>
            <a:ext cx="1050420" cy="320903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BB5F3EE3-3581-4501-AB56-916698EC6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65" y="5190550"/>
            <a:ext cx="702296" cy="86415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43B1D5-1A74-4633-B8E4-448D632E0F22}"/>
              </a:ext>
            </a:extLst>
          </p:cNvPr>
          <p:cNvCxnSpPr/>
          <p:nvPr/>
        </p:nvCxnSpPr>
        <p:spPr>
          <a:xfrm>
            <a:off x="5479915" y="5146111"/>
            <a:ext cx="0" cy="953031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7E660F37-343C-4B32-B4FC-A070844DDBF1}"/>
              </a:ext>
            </a:extLst>
          </p:cNvPr>
          <p:cNvSpPr txBox="1">
            <a:spLocks/>
          </p:cNvSpPr>
          <p:nvPr/>
        </p:nvSpPr>
        <p:spPr>
          <a:xfrm>
            <a:off x="5578515" y="4954278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With thanks to: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5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earing a helmet&#10;&#10;Description automatically generated">
            <a:extLst>
              <a:ext uri="{FF2B5EF4-FFF2-40B4-BE49-F238E27FC236}">
                <a16:creationId xmlns:a16="http://schemas.microsoft.com/office/drawing/2014/main" id="{C8361F31-291B-47B9-9950-B9BD4651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937549" y="1061380"/>
            <a:ext cx="11254451" cy="1144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6E437-1D50-4FD0-8A02-774CC4889873}"/>
              </a:ext>
            </a:extLst>
          </p:cNvPr>
          <p:cNvSpPr/>
          <p:nvPr/>
        </p:nvSpPr>
        <p:spPr>
          <a:xfrm>
            <a:off x="937549" y="2205875"/>
            <a:ext cx="11254451" cy="36906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175" y="1363577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FFF200"/>
                </a:solidFill>
                <a:latin typeface="Omnes" pitchFamily="50" charset="0"/>
              </a:rPr>
              <a:t>Level 3 – Restricted Workers Bubble</a:t>
            </a:r>
            <a:endParaRPr lang="en-NZ" sz="4400" dirty="0">
              <a:solidFill>
                <a:srgbClr val="FFF200"/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351175" y="250807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Paragraph (</a:t>
            </a:r>
            <a:endParaRPr lang="en-NZ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B60F1-A782-448E-9796-E0FC555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pic>
        <p:nvPicPr>
          <p:cNvPr id="3" name="Picture 2" descr="COVID19_Working Bubble_FINAL - PDF-XChange Editor">
            <a:extLst>
              <a:ext uri="{FF2B5EF4-FFF2-40B4-BE49-F238E27FC236}">
                <a16:creationId xmlns:a16="http://schemas.microsoft.com/office/drawing/2014/main" id="{7909E0C3-5455-4F57-B895-FA00B8E40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6" t="53671" r="46610" b="16615"/>
          <a:stretch/>
        </p:blipFill>
        <p:spPr>
          <a:xfrm>
            <a:off x="1294107" y="2289402"/>
            <a:ext cx="3792593" cy="3429473"/>
          </a:xfrm>
          <a:prstGeom prst="rect">
            <a:avLst/>
          </a:prstGeom>
        </p:spPr>
      </p:pic>
      <p:pic>
        <p:nvPicPr>
          <p:cNvPr id="5" name="Picture 4" descr="COVID19_Working Bubble_FINAL - PDF-XChange Editor">
            <a:extLst>
              <a:ext uri="{FF2B5EF4-FFF2-40B4-BE49-F238E27FC236}">
                <a16:creationId xmlns:a16="http://schemas.microsoft.com/office/drawing/2014/main" id="{4BB73C00-7ED8-4F7B-B0D1-0FE610B0A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3" t="67770" r="13687" b="15567"/>
          <a:stretch/>
        </p:blipFill>
        <p:spPr>
          <a:xfrm>
            <a:off x="5143768" y="3959000"/>
            <a:ext cx="2941325" cy="17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lmet&#10;&#10;Description automatically generated">
            <a:extLst>
              <a:ext uri="{FF2B5EF4-FFF2-40B4-BE49-F238E27FC236}">
                <a16:creationId xmlns:a16="http://schemas.microsoft.com/office/drawing/2014/main" id="{48A8B8D9-FBFB-4662-8488-04FB7F03CE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32350"/>
          <a:stretch/>
        </p:blipFill>
        <p:spPr>
          <a:xfrm flipH="1">
            <a:off x="0" y="1904214"/>
            <a:ext cx="4138366" cy="49537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1" y="544011"/>
            <a:ext cx="12192000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048" y="920529"/>
            <a:ext cx="11337930" cy="682579"/>
          </a:xfrm>
        </p:spPr>
        <p:txBody>
          <a:bodyPr/>
          <a:lstStyle/>
          <a:p>
            <a:r>
              <a:rPr lang="en-US" sz="4400" dirty="0">
                <a:latin typeface="Omnes" pitchFamily="50" charset="0"/>
              </a:rPr>
              <a:t>Covid-19 Management Plans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Producing planning documentation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Keep our objective in mind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Use a chronological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Assign responsibility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Incorporate CHASNZ’s infographics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Ensure the document is updated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earing a helmet&#10;&#10;Description automatically generated">
            <a:extLst>
              <a:ext uri="{FF2B5EF4-FFF2-40B4-BE49-F238E27FC236}">
                <a16:creationId xmlns:a16="http://schemas.microsoft.com/office/drawing/2014/main" id="{C8361F31-291B-47B9-9950-B9BD4651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937549" y="1061380"/>
            <a:ext cx="11254451" cy="1144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6E437-1D50-4FD0-8A02-774CC4889873}"/>
              </a:ext>
            </a:extLst>
          </p:cNvPr>
          <p:cNvSpPr/>
          <p:nvPr/>
        </p:nvSpPr>
        <p:spPr>
          <a:xfrm>
            <a:off x="937549" y="2205875"/>
            <a:ext cx="11254451" cy="36906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175" y="1363577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FFF200"/>
                </a:solidFill>
                <a:latin typeface="Omnes" pitchFamily="50" charset="0"/>
              </a:rPr>
              <a:t>Creating separation on site</a:t>
            </a:r>
            <a:endParaRPr lang="en-NZ" sz="4400" dirty="0">
              <a:solidFill>
                <a:srgbClr val="FFF200"/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351174" y="2458886"/>
            <a:ext cx="10415451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To plan the work on site, consider:</a:t>
            </a:r>
          </a:p>
          <a:p>
            <a:pPr algn="l"/>
            <a:endParaRPr lang="en-US" sz="500" dirty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NZ" sz="2000" dirty="0"/>
              <a:t>Firstly - what work or tasks would you or your team(s) like to do?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en-NZ" sz="2000" dirty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NZ" sz="2000" dirty="0"/>
              <a:t>Then - where and how would you or others undertake their task?</a:t>
            </a:r>
          </a:p>
          <a:p>
            <a:pPr marL="342900" indent="-342900" algn="l">
              <a:buAutoNum type="arabicPeriod"/>
            </a:pPr>
            <a:endParaRPr lang="en-NZ" sz="2000" dirty="0"/>
          </a:p>
          <a:p>
            <a:pPr marL="342900" indent="-342900" algn="l">
              <a:buAutoNum type="arabicPeriod"/>
            </a:pPr>
            <a:r>
              <a:rPr lang="en-NZ" sz="2000" dirty="0"/>
              <a:t> What do you need to change to safely undertake that task in Level 3?</a:t>
            </a:r>
          </a:p>
          <a:p>
            <a:pPr marL="342900" indent="-342900" algn="l">
              <a:buAutoNum type="arabicPeriod"/>
            </a:pPr>
            <a:endParaRPr lang="en-NZ" sz="2000" dirty="0"/>
          </a:p>
          <a:p>
            <a:pPr marL="342900" indent="-342900" algn="l">
              <a:buAutoNum type="arabicPeriod"/>
            </a:pPr>
            <a:r>
              <a:rPr lang="en-NZ" sz="2000" dirty="0"/>
              <a:t>How will we establish and maintain administrative controls to enforce the protocols?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B60F1-A782-448E-9796-E0FC555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8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Examples of planning:</a:t>
            </a:r>
          </a:p>
          <a:p>
            <a:pPr algn="l"/>
            <a:r>
              <a:rPr lang="en-US" sz="4400" dirty="0">
                <a:latin typeface="Omnes" pitchFamily="50" charset="0"/>
              </a:rPr>
              <a:t>:</a:t>
            </a:r>
            <a:endParaRPr lang="en-NZ" sz="4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F1876D8-229B-4AA4-BF75-E78C166B1650}"/>
              </a:ext>
            </a:extLst>
          </p:cNvPr>
          <p:cNvSpPr txBox="1">
            <a:spLocks/>
          </p:cNvSpPr>
          <p:nvPr/>
        </p:nvSpPr>
        <p:spPr>
          <a:xfrm>
            <a:off x="4210681" y="4617794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Spatial Assessments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ADF305-C6E8-4D60-B8C0-BF210BA0FD28}"/>
              </a:ext>
            </a:extLst>
          </p:cNvPr>
          <p:cNvSpPr txBox="1">
            <a:spLocks/>
          </p:cNvSpPr>
          <p:nvPr/>
        </p:nvSpPr>
        <p:spPr>
          <a:xfrm>
            <a:off x="8505149" y="4621580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Daily work plans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139241-DB8C-4FCC-B20A-EEB5AD82957D}"/>
              </a:ext>
            </a:extLst>
          </p:cNvPr>
          <p:cNvSpPr txBox="1">
            <a:spLocks/>
          </p:cNvSpPr>
          <p:nvPr/>
        </p:nvSpPr>
        <p:spPr>
          <a:xfrm>
            <a:off x="937549" y="5297495"/>
            <a:ext cx="10893471" cy="12426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Alter the sequence, methodology or timing of the task to ensure compliance with Level 3 protocols. Some tasks simply will not be possible at Level 3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sz="2000" dirty="0">
                <a:solidFill>
                  <a:schemeClr val="tx1"/>
                </a:solidFill>
              </a:rPr>
              <a:t>Tasks </a:t>
            </a:r>
            <a:r>
              <a:rPr lang="en-NZ" sz="2000" b="1" dirty="0">
                <a:solidFill>
                  <a:schemeClr val="tx1"/>
                </a:solidFill>
              </a:rPr>
              <a:t>will </a:t>
            </a:r>
            <a:r>
              <a:rPr lang="en-NZ" sz="2000" dirty="0">
                <a:solidFill>
                  <a:schemeClr val="tx1"/>
                </a:solidFill>
              </a:rPr>
              <a:t>take longer than usual, and that’s OK!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1BDAC-7740-4FEB-A321-72B41886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386" y="2124114"/>
            <a:ext cx="3917905" cy="2363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24B2540A-B55E-425D-A29D-C01EF21315E9}"/>
              </a:ext>
            </a:extLst>
          </p:cNvPr>
          <p:cNvSpPr txBox="1">
            <a:spLocks/>
          </p:cNvSpPr>
          <p:nvPr/>
        </p:nvSpPr>
        <p:spPr>
          <a:xfrm>
            <a:off x="178160" y="4617794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Look-ahead schedules</a:t>
            </a:r>
            <a:endParaRPr lang="en-NZ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D8EFA-F9D5-4029-AA1F-E0508299F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88" y="2119663"/>
            <a:ext cx="3917905" cy="23691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E0CDF9-6411-41BA-87D2-D3D6469B3D54}"/>
              </a:ext>
            </a:extLst>
          </p:cNvPr>
          <p:cNvCxnSpPr>
            <a:cxnSpLocks/>
          </p:cNvCxnSpPr>
          <p:nvPr/>
        </p:nvCxnSpPr>
        <p:spPr>
          <a:xfrm>
            <a:off x="7087468" y="4786541"/>
            <a:ext cx="18500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9E63DD-3239-4514-94E2-E0C4FA1ED302}"/>
              </a:ext>
            </a:extLst>
          </p:cNvPr>
          <p:cNvCxnSpPr>
            <a:cxnSpLocks/>
          </p:cNvCxnSpPr>
          <p:nvPr/>
        </p:nvCxnSpPr>
        <p:spPr>
          <a:xfrm>
            <a:off x="3195961" y="4786541"/>
            <a:ext cx="122511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AC66897-B7A7-4DD1-9EF2-D13139786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780"/>
          <a:stretch/>
        </p:blipFill>
        <p:spPr>
          <a:xfrm>
            <a:off x="263952" y="2178784"/>
            <a:ext cx="3245667" cy="2195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Examples of separation:</a:t>
            </a:r>
            <a:endParaRPr lang="en-NZ" sz="4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3F1876D8-229B-4AA4-BF75-E78C166B1650}"/>
              </a:ext>
            </a:extLst>
          </p:cNvPr>
          <p:cNvSpPr txBox="1">
            <a:spLocks/>
          </p:cNvSpPr>
          <p:nvPr/>
        </p:nvSpPr>
        <p:spPr>
          <a:xfrm>
            <a:off x="659613" y="4587649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Temporary facilities</a:t>
            </a:r>
            <a:endParaRPr lang="en-NZ" sz="2000" dirty="0">
              <a:solidFill>
                <a:schemeClr val="tx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DADF305-C6E8-4D60-B8C0-BF210BA0FD28}"/>
              </a:ext>
            </a:extLst>
          </p:cNvPr>
          <p:cNvSpPr txBox="1">
            <a:spLocks/>
          </p:cNvSpPr>
          <p:nvPr/>
        </p:nvSpPr>
        <p:spPr>
          <a:xfrm>
            <a:off x="8388788" y="4575562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Repurposing spaces</a:t>
            </a:r>
            <a:endParaRPr lang="en-NZ" sz="20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054FE1-BCCB-4647-9BA8-6839A9E985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0" y="2118133"/>
            <a:ext cx="3664381" cy="241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0203E-E985-465B-B482-6233E7604B8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09" y="2114700"/>
            <a:ext cx="3664381" cy="242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4A6EC8-E5E2-4863-BBBB-911ADF3513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0" y="2114700"/>
            <a:ext cx="3658990" cy="242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02D915A4-F80C-4FAF-888D-A427F6DBC909}"/>
              </a:ext>
            </a:extLst>
          </p:cNvPr>
          <p:cNvSpPr txBox="1">
            <a:spLocks/>
          </p:cNvSpPr>
          <p:nvPr/>
        </p:nvSpPr>
        <p:spPr>
          <a:xfrm>
            <a:off x="4605495" y="4587649"/>
            <a:ext cx="3146294" cy="20205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Site Offices</a:t>
            </a:r>
            <a:endParaRPr lang="en-N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8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earing a helmet&#10;&#10;Description automatically generated">
            <a:extLst>
              <a:ext uri="{FF2B5EF4-FFF2-40B4-BE49-F238E27FC236}">
                <a16:creationId xmlns:a16="http://schemas.microsoft.com/office/drawing/2014/main" id="{C8361F31-291B-47B9-9950-B9BD46510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937549" y="1061380"/>
            <a:ext cx="11254451" cy="1144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6E437-1D50-4FD0-8A02-774CC4889873}"/>
              </a:ext>
            </a:extLst>
          </p:cNvPr>
          <p:cNvSpPr/>
          <p:nvPr/>
        </p:nvSpPr>
        <p:spPr>
          <a:xfrm>
            <a:off x="937549" y="2205875"/>
            <a:ext cx="11254451" cy="398958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175" y="1363577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solidFill>
                  <a:srgbClr val="FFFF00"/>
                </a:solidFill>
                <a:latin typeface="Omnes" pitchFamily="50" charset="0"/>
              </a:rPr>
              <a:t>Compliance and worker Engagement</a:t>
            </a:r>
            <a:endParaRPr lang="en-NZ" sz="4400" dirty="0">
              <a:solidFill>
                <a:srgbClr val="FFFF00"/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351175" y="2458886"/>
            <a:ext cx="8782726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5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B60F1-A782-448E-9796-E0FC555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4FC842FF-A9A0-4C5A-BC2E-859F0641DBE8}"/>
              </a:ext>
            </a:extLst>
          </p:cNvPr>
          <p:cNvSpPr txBox="1">
            <a:spLocks/>
          </p:cNvSpPr>
          <p:nvPr/>
        </p:nvSpPr>
        <p:spPr>
          <a:xfrm>
            <a:off x="1351175" y="2314482"/>
            <a:ext cx="6068173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NZ" sz="2000" dirty="0"/>
              <a:t>Distribution of planning documents – make sure they’re circulated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endParaRPr lang="en-NZ" sz="2000" dirty="0"/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NZ" sz="2000" dirty="0"/>
              <a:t>Seek and act upon feedback from anyone</a:t>
            </a:r>
          </a:p>
          <a:p>
            <a:pPr marL="342900" indent="-342900" algn="l">
              <a:buAutoNum type="arabicPeriod"/>
            </a:pPr>
            <a:endParaRPr lang="en-NZ" sz="2000" dirty="0"/>
          </a:p>
          <a:p>
            <a:pPr marL="342900" indent="-342900" algn="l">
              <a:buAutoNum type="arabicPeriod"/>
            </a:pPr>
            <a:r>
              <a:rPr lang="en-NZ" sz="2000" dirty="0"/>
              <a:t>Lead by example, and don’t deviate</a:t>
            </a:r>
          </a:p>
          <a:p>
            <a:pPr marL="342900" indent="-342900" algn="l">
              <a:buAutoNum type="arabicPeriod"/>
            </a:pPr>
            <a:endParaRPr lang="en-NZ" sz="2000" dirty="0"/>
          </a:p>
          <a:p>
            <a:pPr marL="342900" indent="-342900" algn="l">
              <a:buAutoNum type="arabicPeriod"/>
            </a:pPr>
            <a:r>
              <a:rPr lang="en-NZ" sz="2000" dirty="0"/>
              <a:t>Actively monitor compliance; coach workers</a:t>
            </a:r>
          </a:p>
          <a:p>
            <a:pPr marL="342900" indent="-342900" algn="l">
              <a:buAutoNum type="arabicPeriod"/>
            </a:pPr>
            <a:endParaRPr lang="en-NZ" sz="2000" dirty="0"/>
          </a:p>
          <a:p>
            <a:pPr marL="342900" indent="-342900" algn="l">
              <a:buAutoNum type="arabicPeriod"/>
            </a:pPr>
            <a:r>
              <a:rPr lang="en-NZ" sz="2000" dirty="0"/>
              <a:t>Use signage to reinforce protocols</a:t>
            </a:r>
            <a:endParaRPr lang="en-NZ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35A470-3964-4C91-9697-7DA65C0DE4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25" y="2723245"/>
            <a:ext cx="3895574" cy="291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1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Lessons learnt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431526" y="1774054"/>
            <a:ext cx="4243410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Work face bubbles are more resilient than split shifts,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Have a back up plan,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prepared to reduce the number of tasks,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Test isolation and tracing procedures,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Keep supervision within the work face bubble,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CD5DBAE-D262-44C1-8CDB-B2A9DB5428DA}"/>
              </a:ext>
            </a:extLst>
          </p:cNvPr>
          <p:cNvSpPr txBox="1">
            <a:spLocks/>
          </p:cNvSpPr>
          <p:nvPr/>
        </p:nvSpPr>
        <p:spPr>
          <a:xfrm>
            <a:off x="5948538" y="1838484"/>
            <a:ext cx="4243410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Track performance of the controls, it will not be perfect first time around.</a:t>
            </a:r>
            <a:endParaRPr lang="en-NZ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0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helmet&#10;&#10;Description automatically generated">
            <a:extLst>
              <a:ext uri="{FF2B5EF4-FFF2-40B4-BE49-F238E27FC236}">
                <a16:creationId xmlns:a16="http://schemas.microsoft.com/office/drawing/2014/main" id="{08979C31-FE1C-4B42-9677-100B470419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-15" r="1" b="16451"/>
          <a:stretch/>
        </p:blipFill>
        <p:spPr>
          <a:xfrm flipH="1">
            <a:off x="-1" y="-10165"/>
            <a:ext cx="12192000" cy="687455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0C5F02-9C97-42E8-94AF-A6E3B088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1" y="2591135"/>
            <a:ext cx="2802814" cy="1397040"/>
          </a:xfrm>
        </p:spPr>
        <p:txBody>
          <a:bodyPr/>
          <a:lstStyle/>
          <a:p>
            <a:pPr algn="l"/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Q</a:t>
            </a:r>
            <a:r>
              <a:rPr lang="en-US" sz="6600" dirty="0">
                <a:solidFill>
                  <a:srgbClr val="FFF200"/>
                </a:solidFill>
                <a:latin typeface="Omnes" pitchFamily="50" charset="0"/>
              </a:rPr>
              <a:t>&amp;</a:t>
            </a:r>
            <a:r>
              <a:rPr lang="en-US" sz="2800" dirty="0">
                <a:solidFill>
                  <a:srgbClr val="FFF200"/>
                </a:solidFill>
                <a:latin typeface="Omnes" pitchFamily="50" charset="0"/>
              </a:rPr>
              <a:t> </a:t>
            </a:r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A</a:t>
            </a:r>
            <a:endParaRPr lang="en-NZ" sz="116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5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69473AABCE64F9CA2390250363D8C" ma:contentTypeVersion="13" ma:contentTypeDescription="Create a new document." ma:contentTypeScope="" ma:versionID="7d6db10299ead67725c93749597f6e36">
  <xsd:schema xmlns:xsd="http://www.w3.org/2001/XMLSchema" xmlns:xs="http://www.w3.org/2001/XMLSchema" xmlns:p="http://schemas.microsoft.com/office/2006/metadata/properties" xmlns:ns3="dee4f2ff-0345-41c2-b683-9bc2916bc82a" xmlns:ns4="61647aaf-3a8c-4aed-ba6e-4981a5ab29e5" targetNamespace="http://schemas.microsoft.com/office/2006/metadata/properties" ma:root="true" ma:fieldsID="c6030ba6e4632ddb59f01fa3e8ac6117" ns3:_="" ns4:_="">
    <xsd:import namespace="dee4f2ff-0345-41c2-b683-9bc2916bc82a"/>
    <xsd:import namespace="61647aaf-3a8c-4aed-ba6e-4981a5ab29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f2ff-0345-41c2-b683-9bc2916bc8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47aaf-3a8c-4aed-ba6e-4981a5ab2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EAE1E4-7A29-44C0-9A38-689A7CD874F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61647aaf-3a8c-4aed-ba6e-4981a5ab29e5"/>
    <ds:schemaRef ds:uri="http://schemas.openxmlformats.org/package/2006/metadata/core-properties"/>
    <ds:schemaRef ds:uri="dee4f2ff-0345-41c2-b683-9bc2916bc82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21E777-87BA-48AF-AAB6-279BEF9505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A17E1-D478-4399-9AFB-7A77F79E0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f2ff-0345-41c2-b683-9bc2916bc82a"/>
    <ds:schemaRef ds:uri="61647aaf-3a8c-4aed-ba6e-4981a5ab29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361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Omnes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Duley</dc:creator>
  <cp:lastModifiedBy>Hannah Keir-Smith</cp:lastModifiedBy>
  <cp:revision>48</cp:revision>
  <dcterms:created xsi:type="dcterms:W3CDTF">2019-09-02T00:08:19Z</dcterms:created>
  <dcterms:modified xsi:type="dcterms:W3CDTF">2020-04-22T22:25:31Z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0x01010071869473AABCE64F9CA2390250363D8C</vt:lpwstr>
  </property>
</Properties>
</file>