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79" r:id="rId7"/>
    <p:sldId id="280" r:id="rId8"/>
    <p:sldId id="281" r:id="rId9"/>
    <p:sldId id="282" r:id="rId10"/>
    <p:sldId id="283" r:id="rId11"/>
    <p:sldId id="262" r:id="rId12"/>
    <p:sldId id="268" r:id="rId13"/>
    <p:sldId id="259" r:id="rId14"/>
    <p:sldId id="274" r:id="rId15"/>
    <p:sldId id="275" r:id="rId16"/>
    <p:sldId id="276" r:id="rId17"/>
    <p:sldId id="277" r:id="rId18"/>
    <p:sldId id="278" r:id="rId19"/>
    <p:sldId id="265" r:id="rId20"/>
    <p:sldId id="263" r:id="rId21"/>
    <p:sldId id="266" r:id="rId22"/>
    <p:sldId id="267" r:id="rId23"/>
    <p:sldId id="284" r:id="rId24"/>
    <p:sldId id="26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C0C0"/>
    <a:srgbClr val="B2B2B2"/>
    <a:srgbClr val="EAEAEA"/>
    <a:srgbClr val="D68B1C"/>
    <a:srgbClr val="E5A547"/>
    <a:srgbClr val="E28426"/>
    <a:srgbClr val="43CEFF"/>
    <a:srgbClr val="FF3399"/>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p:cViewPr varScale="1">
        <p:scale>
          <a:sx n="68" d="100"/>
          <a:sy n="68" d="100"/>
        </p:scale>
        <p:origin x="1560" y="66"/>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Armstrong" userId="a1d14c1e-5273-40f2-bc66-c428f4af3e9b" providerId="ADAL" clId="{76ACF099-6DFB-464D-ADF6-26563893ADB4}"/>
    <pc:docChg chg="modSld">
      <pc:chgData name="Carol Armstrong" userId="a1d14c1e-5273-40f2-bc66-c428f4af3e9b" providerId="ADAL" clId="{76ACF099-6DFB-464D-ADF6-26563893ADB4}" dt="2022-03-27T20:53:55.046" v="7" actId="20577"/>
      <pc:docMkLst>
        <pc:docMk/>
      </pc:docMkLst>
      <pc:sldChg chg="modSp mod">
        <pc:chgData name="Carol Armstrong" userId="a1d14c1e-5273-40f2-bc66-c428f4af3e9b" providerId="ADAL" clId="{76ACF099-6DFB-464D-ADF6-26563893ADB4}" dt="2022-03-27T20:53:27.710" v="3" actId="20577"/>
        <pc:sldMkLst>
          <pc:docMk/>
          <pc:sldMk cId="3966624330" sldId="261"/>
        </pc:sldMkLst>
        <pc:spChg chg="mod">
          <ac:chgData name="Carol Armstrong" userId="a1d14c1e-5273-40f2-bc66-c428f4af3e9b" providerId="ADAL" clId="{76ACF099-6DFB-464D-ADF6-26563893ADB4}" dt="2022-03-27T20:53:13.597" v="1" actId="6549"/>
          <ac:spMkLst>
            <pc:docMk/>
            <pc:sldMk cId="3966624330" sldId="261"/>
            <ac:spMk id="4" creationId="{00000000-0000-0000-0000-000000000000}"/>
          </ac:spMkLst>
        </pc:spChg>
        <pc:spChg chg="mod">
          <ac:chgData name="Carol Armstrong" userId="a1d14c1e-5273-40f2-bc66-c428f4af3e9b" providerId="ADAL" clId="{76ACF099-6DFB-464D-ADF6-26563893ADB4}" dt="2022-03-27T20:53:27.710" v="3" actId="20577"/>
          <ac:spMkLst>
            <pc:docMk/>
            <pc:sldMk cId="3966624330" sldId="261"/>
            <ac:spMk id="5" creationId="{00000000-0000-0000-0000-000000000000}"/>
          </ac:spMkLst>
        </pc:spChg>
      </pc:sldChg>
      <pc:sldChg chg="modSp mod">
        <pc:chgData name="Carol Armstrong" userId="a1d14c1e-5273-40f2-bc66-c428f4af3e9b" providerId="ADAL" clId="{76ACF099-6DFB-464D-ADF6-26563893ADB4}" dt="2022-03-27T20:53:37.029" v="5" actId="20577"/>
        <pc:sldMkLst>
          <pc:docMk/>
          <pc:sldMk cId="2798609879" sldId="279"/>
        </pc:sldMkLst>
        <pc:spChg chg="mod">
          <ac:chgData name="Carol Armstrong" userId="a1d14c1e-5273-40f2-bc66-c428f4af3e9b" providerId="ADAL" clId="{76ACF099-6DFB-464D-ADF6-26563893ADB4}" dt="2022-03-27T20:53:37.029" v="5" actId="20577"/>
          <ac:spMkLst>
            <pc:docMk/>
            <pc:sldMk cId="2798609879" sldId="279"/>
            <ac:spMk id="5" creationId="{00000000-0000-0000-0000-000000000000}"/>
          </ac:spMkLst>
        </pc:spChg>
      </pc:sldChg>
      <pc:sldChg chg="modSp mod">
        <pc:chgData name="Carol Armstrong" userId="a1d14c1e-5273-40f2-bc66-c428f4af3e9b" providerId="ADAL" clId="{76ACF099-6DFB-464D-ADF6-26563893ADB4}" dt="2022-03-27T20:53:55.046" v="7" actId="20577"/>
        <pc:sldMkLst>
          <pc:docMk/>
          <pc:sldMk cId="3515055856" sldId="283"/>
        </pc:sldMkLst>
        <pc:spChg chg="mod">
          <ac:chgData name="Carol Armstrong" userId="a1d14c1e-5273-40f2-bc66-c428f4af3e9b" providerId="ADAL" clId="{76ACF099-6DFB-464D-ADF6-26563893ADB4}" dt="2022-03-27T20:53:55.046" v="7" actId="20577"/>
          <ac:spMkLst>
            <pc:docMk/>
            <pc:sldMk cId="3515055856" sldId="283"/>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7080" y="4039820"/>
            <a:ext cx="7772400" cy="1374345"/>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281425" y="5414165"/>
            <a:ext cx="6400800" cy="610820"/>
          </a:xfrm>
        </p:spPr>
        <p:txBody>
          <a:bodyPr>
            <a:normAutofit/>
          </a:bodyPr>
          <a:lstStyle>
            <a:lvl1pPr marL="0" indent="0" algn="r">
              <a:buNone/>
              <a:defRPr sz="2600">
                <a:solidFill>
                  <a:srgbClr val="E5A54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28-Mar-22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a:extLst>
              <a:ext uri="{FF2B5EF4-FFF2-40B4-BE49-F238E27FC236}">
                <a16:creationId xmlns:a16="http://schemas.microsoft.com/office/drawing/2014/main" id="{8B1F9ADE-A4E8-43E9-A2E3-EE6633E90F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0496" y="136525"/>
            <a:ext cx="4034988" cy="423737"/>
          </a:xfrm>
          <a:prstGeom prst="rect">
            <a:avLst/>
          </a:prstGeom>
        </p:spPr>
      </p:pic>
      <p:pic>
        <p:nvPicPr>
          <p:cNvPr id="8" name="Picture 7">
            <a:extLst>
              <a:ext uri="{FF2B5EF4-FFF2-40B4-BE49-F238E27FC236}">
                <a16:creationId xmlns:a16="http://schemas.microsoft.com/office/drawing/2014/main" id="{7CC7724B-BA20-4357-A26F-02F92005C5C6}"/>
              </a:ext>
            </a:extLst>
          </p:cNvPr>
          <p:cNvPicPr>
            <a:picLocks noChangeAspect="1"/>
          </p:cNvPicPr>
          <p:nvPr userDrawn="1"/>
        </p:nvPicPr>
        <p:blipFill>
          <a:blip r:embed="rId3"/>
          <a:stretch>
            <a:fillRect/>
          </a:stretch>
        </p:blipFill>
        <p:spPr>
          <a:xfrm>
            <a:off x="-1249848" y="4346230"/>
            <a:ext cx="5944115" cy="2511770"/>
          </a:xfrm>
          <a:prstGeom prst="rect">
            <a:avLst/>
          </a:prstGeom>
        </p:spPr>
      </p:pic>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28-Mar-22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28-Mar-22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28-Mar-22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458115"/>
          </a:xfrm>
        </p:spPr>
        <p:txBody>
          <a:bodyPr>
            <a:normAutofit/>
          </a:bodyPr>
          <a:lstStyle>
            <a:lvl1pPr algn="r">
              <a:defRPr sz="3600">
                <a:solidFill>
                  <a:srgbClr val="D68B1C"/>
                </a:solidFill>
              </a:defRPr>
            </a:lvl1pPr>
          </a:lstStyle>
          <a:p>
            <a:r>
              <a:rPr lang="en-US" dirty="0"/>
              <a:t>Click to edit Master title style</a:t>
            </a:r>
          </a:p>
        </p:txBody>
      </p:sp>
      <p:sp>
        <p:nvSpPr>
          <p:cNvPr id="3" name="Content Placeholder 2"/>
          <p:cNvSpPr>
            <a:spLocks noGrp="1"/>
          </p:cNvSpPr>
          <p:nvPr>
            <p:ph idx="1"/>
          </p:nvPr>
        </p:nvSpPr>
        <p:spPr>
          <a:xfrm>
            <a:off x="448965" y="1749245"/>
            <a:ext cx="8229600" cy="3766098"/>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28-Mar-22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0605" y="527605"/>
            <a:ext cx="7016195" cy="610820"/>
          </a:xfrm>
        </p:spPr>
        <p:txBody>
          <a:bodyPr>
            <a:normAutofit/>
          </a:bodyPr>
          <a:lstStyle>
            <a:lvl1pPr algn="l">
              <a:defRPr sz="3600">
                <a:solidFill>
                  <a:srgbClr val="D68B1C"/>
                </a:solidFill>
              </a:defRPr>
            </a:lvl1pPr>
          </a:lstStyle>
          <a:p>
            <a:r>
              <a:rPr lang="en-US" dirty="0"/>
              <a:t>Click to edit Master title style</a:t>
            </a:r>
          </a:p>
        </p:txBody>
      </p:sp>
      <p:sp>
        <p:nvSpPr>
          <p:cNvPr id="3" name="Content Placeholder 2"/>
          <p:cNvSpPr>
            <a:spLocks noGrp="1"/>
          </p:cNvSpPr>
          <p:nvPr>
            <p:ph idx="1"/>
          </p:nvPr>
        </p:nvSpPr>
        <p:spPr>
          <a:xfrm>
            <a:off x="1670605" y="1291130"/>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28-Mar-22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8" name="Picture 7">
            <a:extLst>
              <a:ext uri="{FF2B5EF4-FFF2-40B4-BE49-F238E27FC236}">
                <a16:creationId xmlns:a16="http://schemas.microsoft.com/office/drawing/2014/main" id="{15747422-389D-439C-BFB0-5B7F1515AE19}"/>
              </a:ext>
            </a:extLst>
          </p:cNvPr>
          <p:cNvPicPr>
            <a:picLocks noChangeAspect="1"/>
          </p:cNvPicPr>
          <p:nvPr userDrawn="1"/>
        </p:nvPicPr>
        <p:blipFill>
          <a:blip r:embed="rId2"/>
          <a:stretch>
            <a:fillRect/>
          </a:stretch>
        </p:blipFill>
        <p:spPr>
          <a:xfrm>
            <a:off x="4877410" y="4310985"/>
            <a:ext cx="5944115" cy="2511770"/>
          </a:xfrm>
          <a:prstGeom prst="rect">
            <a:avLst/>
          </a:prstGeom>
        </p:spPr>
      </p:pic>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28-Mar-22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28-Mar-22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985720"/>
            <a:ext cx="8229600" cy="610820"/>
          </a:xfrm>
        </p:spPr>
        <p:txBody>
          <a:bodyPr>
            <a:normAutofit/>
          </a:bodyPr>
          <a:lstStyle>
            <a:lvl1pPr algn="r">
              <a:defRPr sz="3600">
                <a:solidFill>
                  <a:srgbClr val="D68B1C"/>
                </a:solidFill>
              </a:defRPr>
            </a:lvl1pPr>
          </a:lstStyle>
          <a:p>
            <a:r>
              <a:rPr lang="en-US" dirty="0"/>
              <a:t>Click to edit Master title style</a:t>
            </a:r>
          </a:p>
        </p:txBody>
      </p:sp>
      <p:sp>
        <p:nvSpPr>
          <p:cNvPr id="3" name="Text Placeholder 2"/>
          <p:cNvSpPr>
            <a:spLocks noGrp="1"/>
          </p:cNvSpPr>
          <p:nvPr>
            <p:ph type="body" idx="1"/>
          </p:nvPr>
        </p:nvSpPr>
        <p:spPr>
          <a:xfrm>
            <a:off x="601670" y="173020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1670" y="236006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173020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36006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28-Mar-22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28-Mar-22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28-Mar-22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28-Mar-22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28-Mar-22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Case Law update</a:t>
            </a:r>
          </a:p>
        </p:txBody>
      </p:sp>
      <p:sp>
        <p:nvSpPr>
          <p:cNvPr id="3" name="Subtitle 2"/>
          <p:cNvSpPr>
            <a:spLocks noGrp="1"/>
          </p:cNvSpPr>
          <p:nvPr>
            <p:ph type="subTitle" idx="1"/>
          </p:nvPr>
        </p:nvSpPr>
        <p:spPr/>
        <p:txBody>
          <a:bodyPr>
            <a:normAutofit/>
          </a:bodyPr>
          <a:lstStyle/>
          <a:p>
            <a:r>
              <a:rPr lang="en-US" dirty="0"/>
              <a:t>Richard Johnstone, Left Bank Chambers</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177135" cy="610820"/>
          </a:xfrm>
        </p:spPr>
        <p:txBody>
          <a:bodyPr>
            <a:normAutofit fontScale="90000"/>
          </a:bodyPr>
          <a:lstStyle/>
          <a:p>
            <a:pPr algn="r"/>
            <a:r>
              <a:rPr lang="en-NZ" sz="2400" i="1" dirty="0" err="1">
                <a:effectLst/>
                <a:latin typeface="Calibri" panose="020F0502020204030204" pitchFamily="34" charset="0"/>
                <a:ea typeface="Times New Roman" panose="02020603050405020304" pitchFamily="18" charset="0"/>
              </a:rPr>
              <a:t>Arnerich</a:t>
            </a:r>
            <a:r>
              <a:rPr lang="en-NZ" sz="2400" i="1" dirty="0">
                <a:effectLst/>
                <a:latin typeface="Calibri" panose="020F0502020204030204" pitchFamily="34" charset="0"/>
                <a:ea typeface="Times New Roman" panose="02020603050405020304" pitchFamily="18" charset="0"/>
              </a:rPr>
              <a:t> v. DHC Assets Limited</a:t>
            </a:r>
            <a:r>
              <a:rPr lang="en-NZ" sz="2400" dirty="0">
                <a:effectLst/>
                <a:latin typeface="Calibri" panose="020F0502020204030204" pitchFamily="34" charset="0"/>
                <a:ea typeface="Times New Roman" panose="02020603050405020304" pitchFamily="18" charset="0"/>
              </a:rPr>
              <a:t> [2021] </a:t>
            </a:r>
            <a:br>
              <a:rPr lang="en-NZ" sz="2400" dirty="0">
                <a:effectLst/>
                <a:latin typeface="Calibri" panose="020F0502020204030204" pitchFamily="34" charset="0"/>
                <a:ea typeface="Times New Roman" panose="02020603050405020304" pitchFamily="18" charset="0"/>
              </a:rPr>
            </a:br>
            <a:r>
              <a:rPr lang="en-NZ" sz="2400" dirty="0">
                <a:effectLst/>
                <a:latin typeface="Calibri" panose="020F0502020204030204" pitchFamily="34" charset="0"/>
                <a:ea typeface="Times New Roman" panose="02020603050405020304" pitchFamily="18" charset="0"/>
              </a:rPr>
              <a:t>Court of Appeal</a:t>
            </a:r>
            <a:endParaRPr lang="en-US" sz="2400" dirty="0"/>
          </a:p>
        </p:txBody>
      </p:sp>
      <p:sp>
        <p:nvSpPr>
          <p:cNvPr id="5" name="Content Placeholder 4"/>
          <p:cNvSpPr>
            <a:spLocks noGrp="1"/>
          </p:cNvSpPr>
          <p:nvPr>
            <p:ph idx="1"/>
          </p:nvPr>
        </p:nvSpPr>
        <p:spPr/>
        <p:txBody>
          <a:bodyPr>
            <a:normAutofit/>
          </a:bodyPr>
          <a:lstStyle/>
          <a:p>
            <a:pPr marL="0" indent="0">
              <a:buNone/>
            </a:pPr>
            <a:r>
              <a:rPr lang="en-US" sz="2400" dirty="0"/>
              <a:t>2 storey commercial building, Lincoln Road, Auckland</a:t>
            </a:r>
          </a:p>
          <a:p>
            <a:pPr marL="0" indent="0">
              <a:buNone/>
            </a:pPr>
            <a:r>
              <a:rPr lang="en-US" sz="2400" dirty="0"/>
              <a:t>Fixed price design and build contract, DHC – </a:t>
            </a:r>
            <a:r>
              <a:rPr lang="en-US" sz="2400" dirty="0" err="1"/>
              <a:t>Vaco</a:t>
            </a:r>
            <a:r>
              <a:rPr lang="en-US" sz="2400" dirty="0"/>
              <a:t> Investments : $2.13mio</a:t>
            </a:r>
          </a:p>
          <a:p>
            <a:pPr marL="0" indent="0">
              <a:buNone/>
            </a:pPr>
            <a:r>
              <a:rPr lang="en-US" sz="2400" dirty="0"/>
              <a:t>Practical completion issued by engineer to contract on 21.11.12 : Code Compliance Certificate issued </a:t>
            </a:r>
          </a:p>
          <a:p>
            <a:pPr marL="0" indent="0">
              <a:buNone/>
            </a:pPr>
            <a:r>
              <a:rPr lang="en-US" sz="2400" dirty="0"/>
              <a:t>Disputed progress claims and variations</a:t>
            </a:r>
          </a:p>
          <a:p>
            <a:pPr marL="0" indent="0">
              <a:buNone/>
            </a:pPr>
            <a:r>
              <a:rPr lang="en-US" sz="2400" dirty="0" err="1"/>
              <a:t>Vaco</a:t>
            </a:r>
            <a:r>
              <a:rPr lang="en-US" sz="2400" dirty="0"/>
              <a:t> sold Lincoln Rd 03.04.13 : $8.4mio</a:t>
            </a:r>
          </a:p>
          <a:p>
            <a:pPr marL="0" indent="0">
              <a:buNone/>
            </a:pPr>
            <a:r>
              <a:rPr lang="en-US" sz="2400" dirty="0" err="1"/>
              <a:t>Arnerich</a:t>
            </a:r>
            <a:r>
              <a:rPr lang="en-US" sz="2400" dirty="0"/>
              <a:t> made payments of </a:t>
            </a:r>
            <a:r>
              <a:rPr lang="en-US" sz="2400" dirty="0" err="1"/>
              <a:t>Vaco</a:t>
            </a:r>
            <a:r>
              <a:rPr lang="en-US" sz="2400" dirty="0"/>
              <a:t> funds including to family and business interests</a:t>
            </a:r>
          </a:p>
        </p:txBody>
      </p:sp>
      <p:pic>
        <p:nvPicPr>
          <p:cNvPr id="3" name="Picture 2">
            <a:extLst>
              <a:ext uri="{FF2B5EF4-FFF2-40B4-BE49-F238E27FC236}">
                <a16:creationId xmlns:a16="http://schemas.microsoft.com/office/drawing/2014/main" id="{256A8D44-E11B-42DC-B5C3-24340268E6E7}"/>
              </a:ext>
            </a:extLst>
          </p:cNvPr>
          <p:cNvPicPr>
            <a:picLocks noChangeAspect="1"/>
          </p:cNvPicPr>
          <p:nvPr/>
        </p:nvPicPr>
        <p:blipFill>
          <a:blip r:embed="rId3"/>
          <a:stretch>
            <a:fillRect/>
          </a:stretch>
        </p:blipFill>
        <p:spPr>
          <a:xfrm>
            <a:off x="5793640" y="222195"/>
            <a:ext cx="2932430" cy="310923"/>
          </a:xfrm>
          <a:prstGeom prst="rect">
            <a:avLst/>
          </a:prstGeom>
        </p:spPr>
      </p:pic>
    </p:spTree>
    <p:extLst>
      <p:ext uri="{BB962C8B-B14F-4D97-AF65-F5344CB8AC3E}">
        <p14:creationId xmlns:p14="http://schemas.microsoft.com/office/powerpoint/2010/main" val="110163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177135" cy="610820"/>
          </a:xfrm>
        </p:spPr>
        <p:txBody>
          <a:bodyPr>
            <a:normAutofit/>
          </a:bodyPr>
          <a:lstStyle/>
          <a:p>
            <a:pPr algn="r"/>
            <a:r>
              <a:rPr lang="en-NZ" sz="2400" i="1" dirty="0" err="1">
                <a:effectLst/>
                <a:latin typeface="Calibri" panose="020F0502020204030204" pitchFamily="34" charset="0"/>
                <a:ea typeface="Times New Roman" panose="02020603050405020304" pitchFamily="18" charset="0"/>
              </a:rPr>
              <a:t>Arnerich</a:t>
            </a:r>
            <a:r>
              <a:rPr lang="en-NZ" sz="2400" i="1" dirty="0">
                <a:effectLst/>
                <a:latin typeface="Calibri" panose="020F0502020204030204" pitchFamily="34" charset="0"/>
                <a:ea typeface="Times New Roman" panose="02020603050405020304" pitchFamily="18" charset="0"/>
              </a:rPr>
              <a:t> …..cont’d</a:t>
            </a:r>
            <a:endParaRPr lang="en-US" sz="2400" dirty="0"/>
          </a:p>
        </p:txBody>
      </p:sp>
      <p:sp>
        <p:nvSpPr>
          <p:cNvPr id="5" name="Content Placeholder 4"/>
          <p:cNvSpPr>
            <a:spLocks noGrp="1"/>
          </p:cNvSpPr>
          <p:nvPr>
            <p:ph idx="1"/>
          </p:nvPr>
        </p:nvSpPr>
        <p:spPr>
          <a:xfrm>
            <a:off x="1831545" y="985720"/>
            <a:ext cx="7016195" cy="4428445"/>
          </a:xfrm>
        </p:spPr>
        <p:txBody>
          <a:bodyPr>
            <a:normAutofit lnSpcReduction="10000"/>
          </a:bodyPr>
          <a:lstStyle/>
          <a:p>
            <a:pPr marL="0" indent="0">
              <a:buNone/>
            </a:pPr>
            <a:r>
              <a:rPr lang="en-US" sz="2400" dirty="0" err="1"/>
              <a:t>Vaco</a:t>
            </a:r>
            <a:r>
              <a:rPr lang="en-US" sz="2400" dirty="0"/>
              <a:t> placed into voluntary liquidation, by shareholder resolution</a:t>
            </a:r>
          </a:p>
          <a:p>
            <a:pPr marL="0" indent="0">
              <a:buNone/>
            </a:pPr>
            <a:r>
              <a:rPr lang="en-US" sz="2400" dirty="0"/>
              <a:t>DHC served CCA notice of adjudication $7.03k</a:t>
            </a:r>
          </a:p>
          <a:p>
            <a:pPr marL="0" indent="0">
              <a:buNone/>
            </a:pPr>
            <a:r>
              <a:rPr lang="en-US" sz="2400" dirty="0"/>
              <a:t>High Court leave to commence adjudication proceeding </a:t>
            </a:r>
          </a:p>
          <a:p>
            <a:pPr marL="0" indent="0">
              <a:buNone/>
            </a:pPr>
            <a:r>
              <a:rPr lang="en-US" sz="2400" dirty="0"/>
              <a:t>Adjudication 05.10.16 : </a:t>
            </a:r>
            <a:r>
              <a:rPr lang="en-US" sz="2400" dirty="0" err="1"/>
              <a:t>Vaco</a:t>
            </a:r>
            <a:r>
              <a:rPr lang="en-US" sz="2400" dirty="0"/>
              <a:t> liable to pay DHC $686K plus interest and costs</a:t>
            </a:r>
          </a:p>
          <a:p>
            <a:pPr marL="0" indent="0">
              <a:buNone/>
            </a:pPr>
            <a:r>
              <a:rPr lang="en-US" sz="2400" dirty="0"/>
              <a:t>High Court leave to commence arbitration on 15.03.17 in relation to disallowed EOT claims</a:t>
            </a:r>
          </a:p>
          <a:p>
            <a:pPr marL="0" indent="0">
              <a:buNone/>
            </a:pPr>
            <a:r>
              <a:rPr lang="en-US" sz="2400" dirty="0"/>
              <a:t>DHC sues </a:t>
            </a:r>
            <a:r>
              <a:rPr lang="en-US" sz="2400" dirty="0" err="1"/>
              <a:t>Arnerich</a:t>
            </a:r>
            <a:r>
              <a:rPr lang="en-US" sz="2400" dirty="0"/>
              <a:t> personally for breach of statutory duty under s131 Companies Act</a:t>
            </a:r>
          </a:p>
          <a:p>
            <a:endParaRPr lang="en-US" sz="2400" dirty="0"/>
          </a:p>
        </p:txBody>
      </p:sp>
      <p:pic>
        <p:nvPicPr>
          <p:cNvPr id="3" name="Picture 2">
            <a:extLst>
              <a:ext uri="{FF2B5EF4-FFF2-40B4-BE49-F238E27FC236}">
                <a16:creationId xmlns:a16="http://schemas.microsoft.com/office/drawing/2014/main" id="{256A8D44-E11B-42DC-B5C3-24340268E6E7}"/>
              </a:ext>
            </a:extLst>
          </p:cNvPr>
          <p:cNvPicPr>
            <a:picLocks noChangeAspect="1"/>
          </p:cNvPicPr>
          <p:nvPr/>
        </p:nvPicPr>
        <p:blipFill>
          <a:blip r:embed="rId3"/>
          <a:stretch>
            <a:fillRect/>
          </a:stretch>
        </p:blipFill>
        <p:spPr>
          <a:xfrm>
            <a:off x="5793640" y="222195"/>
            <a:ext cx="2932430" cy="310923"/>
          </a:xfrm>
          <a:prstGeom prst="rect">
            <a:avLst/>
          </a:prstGeom>
        </p:spPr>
      </p:pic>
    </p:spTree>
    <p:extLst>
      <p:ext uri="{BB962C8B-B14F-4D97-AF65-F5344CB8AC3E}">
        <p14:creationId xmlns:p14="http://schemas.microsoft.com/office/powerpoint/2010/main" val="83560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177135" cy="610820"/>
          </a:xfrm>
        </p:spPr>
        <p:txBody>
          <a:bodyPr>
            <a:normAutofit/>
          </a:bodyPr>
          <a:lstStyle/>
          <a:p>
            <a:pPr algn="r"/>
            <a:r>
              <a:rPr lang="en-NZ" sz="2400" i="1" dirty="0" err="1">
                <a:effectLst/>
                <a:latin typeface="Calibri" panose="020F0502020204030204" pitchFamily="34" charset="0"/>
                <a:ea typeface="Times New Roman" panose="02020603050405020304" pitchFamily="18" charset="0"/>
              </a:rPr>
              <a:t>Arnerich</a:t>
            </a:r>
            <a:r>
              <a:rPr lang="en-NZ" sz="2400" i="1" dirty="0">
                <a:effectLst/>
                <a:latin typeface="Calibri" panose="020F0502020204030204" pitchFamily="34" charset="0"/>
                <a:ea typeface="Times New Roman" panose="02020603050405020304" pitchFamily="18" charset="0"/>
              </a:rPr>
              <a:t> …..cont’d</a:t>
            </a:r>
            <a:endParaRPr lang="en-US" sz="2400" dirty="0"/>
          </a:p>
        </p:txBody>
      </p:sp>
      <p:sp>
        <p:nvSpPr>
          <p:cNvPr id="5" name="Content Placeholder 4"/>
          <p:cNvSpPr>
            <a:spLocks noGrp="1"/>
          </p:cNvSpPr>
          <p:nvPr>
            <p:ph idx="1"/>
          </p:nvPr>
        </p:nvSpPr>
        <p:spPr>
          <a:xfrm>
            <a:off x="1670605" y="1138425"/>
            <a:ext cx="7016195" cy="4428445"/>
          </a:xfrm>
        </p:spPr>
        <p:txBody>
          <a:bodyPr>
            <a:normAutofit lnSpcReduction="10000"/>
          </a:bodyPr>
          <a:lstStyle/>
          <a:p>
            <a:r>
              <a:rPr lang="en-US" sz="2400" dirty="0"/>
              <a:t>S131</a:t>
            </a:r>
          </a:p>
          <a:p>
            <a:pPr marL="457200" lvl="1" indent="0">
              <a:buNone/>
              <a:tabLst>
                <a:tab pos="714375" algn="l"/>
              </a:tabLst>
            </a:pPr>
            <a:r>
              <a:rPr lang="en-US" sz="2400" b="1" i="1" dirty="0">
                <a:solidFill>
                  <a:schemeClr val="bg1">
                    <a:lumMod val="85000"/>
                  </a:schemeClr>
                </a:solidFill>
              </a:rPr>
              <a:t>“A director of a company when exercising powers or performing duties must act in good faith and in what the director believes to be the best interest of the company”</a:t>
            </a:r>
          </a:p>
          <a:p>
            <a:pPr marL="457200" lvl="1" indent="0">
              <a:buNone/>
              <a:tabLst>
                <a:tab pos="714375" algn="l"/>
              </a:tabLst>
            </a:pPr>
            <a:endParaRPr lang="en-US" sz="2400" b="1" i="1" dirty="0">
              <a:solidFill>
                <a:schemeClr val="bg1">
                  <a:lumMod val="85000"/>
                </a:schemeClr>
              </a:solidFill>
            </a:endParaRPr>
          </a:p>
          <a:p>
            <a:pPr marL="0" indent="0">
              <a:buNone/>
            </a:pPr>
            <a:r>
              <a:rPr lang="en-US" sz="2400" dirty="0"/>
              <a:t>This is a Subjective test –</a:t>
            </a:r>
          </a:p>
          <a:p>
            <a:r>
              <a:rPr lang="en-US" sz="2400" dirty="0"/>
              <a:t>DHC guilty of delay and </a:t>
            </a:r>
            <a:r>
              <a:rPr lang="en-US" sz="2400" dirty="0" err="1"/>
              <a:t>disorganisation</a:t>
            </a:r>
            <a:r>
              <a:rPr lang="en-US" sz="2400" dirty="0"/>
              <a:t>, with reluctance to escalate to CCA procedure</a:t>
            </a:r>
          </a:p>
          <a:p>
            <a:r>
              <a:rPr lang="en-US" sz="2400" dirty="0" err="1"/>
              <a:t>Arnerich</a:t>
            </a:r>
            <a:r>
              <a:rPr lang="en-US" sz="2400" dirty="0"/>
              <a:t> believed DHC claims lacked merit = his subjective view?</a:t>
            </a:r>
          </a:p>
          <a:p>
            <a:endParaRPr lang="en-US" sz="2400" dirty="0"/>
          </a:p>
        </p:txBody>
      </p:sp>
      <p:pic>
        <p:nvPicPr>
          <p:cNvPr id="3" name="Picture 2">
            <a:extLst>
              <a:ext uri="{FF2B5EF4-FFF2-40B4-BE49-F238E27FC236}">
                <a16:creationId xmlns:a16="http://schemas.microsoft.com/office/drawing/2014/main" id="{256A8D44-E11B-42DC-B5C3-24340268E6E7}"/>
              </a:ext>
            </a:extLst>
          </p:cNvPr>
          <p:cNvPicPr>
            <a:picLocks noChangeAspect="1"/>
          </p:cNvPicPr>
          <p:nvPr/>
        </p:nvPicPr>
        <p:blipFill>
          <a:blip r:embed="rId3"/>
          <a:stretch>
            <a:fillRect/>
          </a:stretch>
        </p:blipFill>
        <p:spPr>
          <a:xfrm>
            <a:off x="5793640" y="222195"/>
            <a:ext cx="2932430" cy="310923"/>
          </a:xfrm>
          <a:prstGeom prst="rect">
            <a:avLst/>
          </a:prstGeom>
        </p:spPr>
      </p:pic>
    </p:spTree>
    <p:extLst>
      <p:ext uri="{BB962C8B-B14F-4D97-AF65-F5344CB8AC3E}">
        <p14:creationId xmlns:p14="http://schemas.microsoft.com/office/powerpoint/2010/main" val="203421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177135" cy="610820"/>
          </a:xfrm>
        </p:spPr>
        <p:txBody>
          <a:bodyPr>
            <a:normAutofit/>
          </a:bodyPr>
          <a:lstStyle/>
          <a:p>
            <a:pPr algn="r"/>
            <a:r>
              <a:rPr lang="en-NZ" sz="2400" i="1" dirty="0" err="1">
                <a:effectLst/>
                <a:latin typeface="Calibri" panose="020F0502020204030204" pitchFamily="34" charset="0"/>
                <a:ea typeface="Times New Roman" panose="02020603050405020304" pitchFamily="18" charset="0"/>
              </a:rPr>
              <a:t>Arnerich</a:t>
            </a:r>
            <a:r>
              <a:rPr lang="en-NZ" sz="2400" i="1" dirty="0">
                <a:effectLst/>
                <a:latin typeface="Calibri" panose="020F0502020204030204" pitchFamily="34" charset="0"/>
                <a:ea typeface="Times New Roman" panose="02020603050405020304" pitchFamily="18" charset="0"/>
              </a:rPr>
              <a:t> …..cont’d</a:t>
            </a:r>
            <a:endParaRPr lang="en-US" sz="2400" dirty="0"/>
          </a:p>
        </p:txBody>
      </p:sp>
      <p:sp>
        <p:nvSpPr>
          <p:cNvPr id="5" name="Content Placeholder 4"/>
          <p:cNvSpPr>
            <a:spLocks noGrp="1"/>
          </p:cNvSpPr>
          <p:nvPr>
            <p:ph idx="1"/>
          </p:nvPr>
        </p:nvSpPr>
        <p:spPr>
          <a:xfrm>
            <a:off x="1670605" y="1443835"/>
            <a:ext cx="7016195" cy="4123035"/>
          </a:xfrm>
        </p:spPr>
        <p:txBody>
          <a:bodyPr>
            <a:normAutofit/>
          </a:bodyPr>
          <a:lstStyle/>
          <a:p>
            <a:r>
              <a:rPr lang="en-US" sz="2400" dirty="0" err="1"/>
              <a:t>Arnerich</a:t>
            </a:r>
            <a:r>
              <a:rPr lang="en-US" sz="2400" dirty="0"/>
              <a:t> misunderstood the implications of the complex legal and trust ownership structure in place</a:t>
            </a:r>
          </a:p>
          <a:p>
            <a:r>
              <a:rPr lang="en-US" sz="2400" dirty="0" err="1"/>
              <a:t>Arnerich</a:t>
            </a:r>
            <a:r>
              <a:rPr lang="en-US" sz="2400" dirty="0"/>
              <a:t> under clear conflict of interest in making payments to family and business interests</a:t>
            </a:r>
          </a:p>
          <a:p>
            <a:r>
              <a:rPr lang="en-US" sz="2400" dirty="0"/>
              <a:t>His focus was not upon the interests of </a:t>
            </a:r>
            <a:r>
              <a:rPr lang="en-US" sz="2400" dirty="0" err="1"/>
              <a:t>Vaco</a:t>
            </a:r>
            <a:endParaRPr lang="en-US" sz="2400" dirty="0"/>
          </a:p>
          <a:p>
            <a:endParaRPr lang="en-US" sz="2400" dirty="0"/>
          </a:p>
          <a:p>
            <a:pPr marL="0" indent="0">
              <a:buNone/>
            </a:pPr>
            <a:r>
              <a:rPr lang="en-US" sz="2400" dirty="0"/>
              <a:t>Case remitted back to High Court to determine (any) further DHC claims against </a:t>
            </a:r>
            <a:r>
              <a:rPr lang="en-US" sz="2400" dirty="0" err="1"/>
              <a:t>Vaco</a:t>
            </a:r>
            <a:r>
              <a:rPr lang="en-US" sz="2400" dirty="0"/>
              <a:t> over an above $367k</a:t>
            </a:r>
          </a:p>
        </p:txBody>
      </p:sp>
      <p:pic>
        <p:nvPicPr>
          <p:cNvPr id="3" name="Picture 2">
            <a:extLst>
              <a:ext uri="{FF2B5EF4-FFF2-40B4-BE49-F238E27FC236}">
                <a16:creationId xmlns:a16="http://schemas.microsoft.com/office/drawing/2014/main" id="{256A8D44-E11B-42DC-B5C3-24340268E6E7}"/>
              </a:ext>
            </a:extLst>
          </p:cNvPr>
          <p:cNvPicPr>
            <a:picLocks noChangeAspect="1"/>
          </p:cNvPicPr>
          <p:nvPr/>
        </p:nvPicPr>
        <p:blipFill>
          <a:blip r:embed="rId3"/>
          <a:stretch>
            <a:fillRect/>
          </a:stretch>
        </p:blipFill>
        <p:spPr>
          <a:xfrm>
            <a:off x="5793640" y="222195"/>
            <a:ext cx="2932430" cy="310923"/>
          </a:xfrm>
          <a:prstGeom prst="rect">
            <a:avLst/>
          </a:prstGeom>
        </p:spPr>
      </p:pic>
    </p:spTree>
    <p:extLst>
      <p:ext uri="{BB962C8B-B14F-4D97-AF65-F5344CB8AC3E}">
        <p14:creationId xmlns:p14="http://schemas.microsoft.com/office/powerpoint/2010/main" val="696216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44A3DE4-EC8A-4236-ADD5-911866E1E67F}"/>
              </a:ext>
            </a:extLst>
          </p:cNvPr>
          <p:cNvPicPr>
            <a:picLocks noGrp="1" noChangeAspect="1"/>
          </p:cNvPicPr>
          <p:nvPr>
            <p:ph idx="1"/>
          </p:nvPr>
        </p:nvPicPr>
        <p:blipFill>
          <a:blip r:embed="rId3"/>
          <a:stretch>
            <a:fillRect/>
          </a:stretch>
        </p:blipFill>
        <p:spPr>
          <a:xfrm>
            <a:off x="1365194" y="680311"/>
            <a:ext cx="7482545" cy="3512214"/>
          </a:xfrm>
        </p:spPr>
      </p:pic>
      <p:pic>
        <p:nvPicPr>
          <p:cNvPr id="2" name="Picture 1">
            <a:extLst>
              <a:ext uri="{FF2B5EF4-FFF2-40B4-BE49-F238E27FC236}">
                <a16:creationId xmlns:a16="http://schemas.microsoft.com/office/drawing/2014/main" id="{8C8475F6-D5A6-42C7-B4EB-7151FA018911}"/>
              </a:ext>
            </a:extLst>
          </p:cNvPr>
          <p:cNvPicPr>
            <a:picLocks noChangeAspect="1"/>
          </p:cNvPicPr>
          <p:nvPr/>
        </p:nvPicPr>
        <p:blipFill>
          <a:blip r:embed="rId4"/>
          <a:stretch>
            <a:fillRect/>
          </a:stretch>
        </p:blipFill>
        <p:spPr>
          <a:xfrm>
            <a:off x="5829383" y="222194"/>
            <a:ext cx="2933951" cy="305411"/>
          </a:xfrm>
          <a:prstGeom prst="rect">
            <a:avLst/>
          </a:prstGeom>
        </p:spPr>
      </p:pic>
      <p:sp>
        <p:nvSpPr>
          <p:cNvPr id="8" name="Title 7">
            <a:extLst>
              <a:ext uri="{FF2B5EF4-FFF2-40B4-BE49-F238E27FC236}">
                <a16:creationId xmlns:a16="http://schemas.microsoft.com/office/drawing/2014/main" id="{6D969D13-3E77-4E48-8E3B-9560B69C5BA5}"/>
              </a:ext>
            </a:extLst>
          </p:cNvPr>
          <p:cNvSpPr>
            <a:spLocks noGrp="1"/>
          </p:cNvSpPr>
          <p:nvPr>
            <p:ph type="title"/>
          </p:nvPr>
        </p:nvSpPr>
        <p:spPr/>
        <p:txBody>
          <a:bodyPr>
            <a:normAutofit fontScale="90000"/>
          </a:bodyPr>
          <a:lstStyle/>
          <a:p>
            <a:endParaRPr lang="en-GB" dirty="0"/>
          </a:p>
        </p:txBody>
      </p:sp>
      <p:pic>
        <p:nvPicPr>
          <p:cNvPr id="10" name="Picture 9">
            <a:extLst>
              <a:ext uri="{FF2B5EF4-FFF2-40B4-BE49-F238E27FC236}">
                <a16:creationId xmlns:a16="http://schemas.microsoft.com/office/drawing/2014/main" id="{C3954546-407E-461B-AD89-906B9B0A1AA4}"/>
              </a:ext>
            </a:extLst>
          </p:cNvPr>
          <p:cNvPicPr>
            <a:picLocks noChangeAspect="1"/>
          </p:cNvPicPr>
          <p:nvPr/>
        </p:nvPicPr>
        <p:blipFill>
          <a:blip r:embed="rId5"/>
          <a:stretch>
            <a:fillRect/>
          </a:stretch>
        </p:blipFill>
        <p:spPr>
          <a:xfrm>
            <a:off x="1672126" y="4497935"/>
            <a:ext cx="7175614" cy="610820"/>
          </a:xfrm>
          <a:prstGeom prst="rect">
            <a:avLst/>
          </a:prstGeom>
        </p:spPr>
      </p:pic>
      <p:sp>
        <p:nvSpPr>
          <p:cNvPr id="12" name="TextBox 11">
            <a:extLst>
              <a:ext uri="{FF2B5EF4-FFF2-40B4-BE49-F238E27FC236}">
                <a16:creationId xmlns:a16="http://schemas.microsoft.com/office/drawing/2014/main" id="{E5B1504F-43BB-4950-9094-49380A4CFAD6}"/>
              </a:ext>
            </a:extLst>
          </p:cNvPr>
          <p:cNvSpPr txBox="1"/>
          <p:nvPr/>
        </p:nvSpPr>
        <p:spPr>
          <a:xfrm>
            <a:off x="2704170" y="4586718"/>
            <a:ext cx="6143569" cy="954107"/>
          </a:xfrm>
          <a:prstGeom prst="rect">
            <a:avLst/>
          </a:prstGeom>
          <a:noFill/>
        </p:spPr>
        <p:txBody>
          <a:bodyPr wrap="square">
            <a:spAutoFit/>
          </a:bodyPr>
          <a:lstStyle/>
          <a:p>
            <a:pPr algn="r"/>
            <a:r>
              <a:rPr lang="en-GB" sz="2800" b="0" i="0" dirty="0">
                <a:solidFill>
                  <a:schemeClr val="bg1"/>
                </a:solidFill>
                <a:effectLst/>
                <a:latin typeface="Lora" panose="020B0604020202020204" pitchFamily="2" charset="0"/>
              </a:rPr>
              <a:t>RAF Mount Pleasant, Falkland Islands</a:t>
            </a:r>
          </a:p>
        </p:txBody>
      </p:sp>
    </p:spTree>
    <p:extLst>
      <p:ext uri="{BB962C8B-B14F-4D97-AF65-F5344CB8AC3E}">
        <p14:creationId xmlns:p14="http://schemas.microsoft.com/office/powerpoint/2010/main" val="2230080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4"/>
            <a:ext cx="7177135" cy="1068935"/>
          </a:xfrm>
        </p:spPr>
        <p:txBody>
          <a:bodyPr>
            <a:normAutofit fontScale="90000"/>
          </a:bodyPr>
          <a:lstStyle/>
          <a:p>
            <a:pPr algn="r"/>
            <a:r>
              <a:rPr lang="en-NZ" sz="2700" i="1" dirty="0">
                <a:effectLst/>
                <a:latin typeface="Calibri" panose="020F0502020204030204" pitchFamily="34" charset="0"/>
                <a:ea typeface="Times New Roman" panose="02020603050405020304" pitchFamily="18" charset="0"/>
              </a:rPr>
              <a:t>Mott McDonald Limited v. </a:t>
            </a:r>
            <a:r>
              <a:rPr lang="en-NZ" sz="2700" i="1" dirty="0" err="1">
                <a:effectLst/>
                <a:latin typeface="Calibri" panose="020F0502020204030204" pitchFamily="34" charset="0"/>
                <a:ea typeface="Times New Roman" panose="02020603050405020304" pitchFamily="18" charset="0"/>
              </a:rPr>
              <a:t>Trant</a:t>
            </a:r>
            <a:r>
              <a:rPr lang="en-NZ" sz="2700" i="1" dirty="0">
                <a:effectLst/>
                <a:latin typeface="Calibri" panose="020F0502020204030204" pitchFamily="34" charset="0"/>
                <a:ea typeface="Times New Roman" panose="02020603050405020304" pitchFamily="18" charset="0"/>
              </a:rPr>
              <a:t> Engineering Limited</a:t>
            </a:r>
            <a:r>
              <a:rPr lang="en-NZ" sz="2700" dirty="0">
                <a:effectLst/>
                <a:latin typeface="Calibri" panose="020F0502020204030204" pitchFamily="34" charset="0"/>
                <a:ea typeface="Times New Roman" panose="02020603050405020304" pitchFamily="18" charset="0"/>
              </a:rPr>
              <a:t> High Court (Technology and Construction) :</a:t>
            </a:r>
            <a:r>
              <a:rPr lang="en-NZ" sz="2700" dirty="0">
                <a:latin typeface="Calibri" panose="020F0502020204030204" pitchFamily="34" charset="0"/>
                <a:ea typeface="Times New Roman" panose="02020603050405020304" pitchFamily="18" charset="0"/>
              </a:rPr>
              <a:t> [2021</a:t>
            </a:r>
            <a:r>
              <a:rPr lang="en-NZ" sz="2400" dirty="0">
                <a:latin typeface="Calibri" panose="020F0502020204030204" pitchFamily="34" charset="0"/>
                <a:ea typeface="Times New Roman" panose="02020603050405020304" pitchFamily="18" charset="0"/>
              </a:rPr>
              <a:t>]</a:t>
            </a:r>
            <a:br>
              <a:rPr lang="en-NZ" sz="2400" dirty="0">
                <a:latin typeface="Calibri" panose="020F0502020204030204" pitchFamily="34" charset="0"/>
                <a:ea typeface="Times New Roman" panose="02020603050405020304" pitchFamily="18" charset="0"/>
              </a:rPr>
            </a:br>
            <a:r>
              <a:rPr lang="en-NZ" sz="2400" dirty="0">
                <a:latin typeface="Calibri" panose="020F0502020204030204" pitchFamily="34" charset="0"/>
                <a:ea typeface="Times New Roman" panose="02020603050405020304" pitchFamily="18" charset="0"/>
              </a:rPr>
              <a:t>  </a:t>
            </a:r>
            <a:endParaRPr lang="en-US" sz="2400" dirty="0"/>
          </a:p>
        </p:txBody>
      </p:sp>
      <p:sp>
        <p:nvSpPr>
          <p:cNvPr id="5" name="Content Placeholder 4"/>
          <p:cNvSpPr>
            <a:spLocks noGrp="1"/>
          </p:cNvSpPr>
          <p:nvPr>
            <p:ph idx="1"/>
          </p:nvPr>
        </p:nvSpPr>
        <p:spPr>
          <a:xfrm>
            <a:off x="1670605" y="1596539"/>
            <a:ext cx="7016195" cy="4428446"/>
          </a:xfrm>
        </p:spPr>
        <p:txBody>
          <a:bodyPr>
            <a:normAutofit/>
          </a:bodyPr>
          <a:lstStyle/>
          <a:p>
            <a:r>
              <a:rPr lang="en-US" sz="2400" dirty="0"/>
              <a:t>GBP 55mio project to construct a new power station at RAF Mt Pleasant, Falkland Is</a:t>
            </a:r>
          </a:p>
          <a:p>
            <a:r>
              <a:rPr lang="en-US" sz="2400" dirty="0"/>
              <a:t>Design Services per Settlement and Services Agreement including liability cap :</a:t>
            </a:r>
          </a:p>
          <a:p>
            <a:pPr marL="714375" indent="-714375">
              <a:buNone/>
            </a:pPr>
            <a:r>
              <a:rPr lang="en-US" sz="2400" dirty="0"/>
              <a:t>	“</a:t>
            </a:r>
            <a:r>
              <a:rPr lang="en-US" sz="2400" b="1" i="1" dirty="0">
                <a:solidFill>
                  <a:schemeClr val="bg1">
                    <a:lumMod val="85000"/>
                  </a:schemeClr>
                </a:solidFill>
              </a:rPr>
              <a:t>in relation to any all causes of action the total liability of the Consultant shall be limited to GBP500,000</a:t>
            </a:r>
            <a:r>
              <a:rPr lang="en-US" sz="2400" b="1" dirty="0">
                <a:solidFill>
                  <a:schemeClr val="bg1">
                    <a:lumMod val="85000"/>
                  </a:schemeClr>
                </a:solidFill>
              </a:rPr>
              <a:t>”</a:t>
            </a:r>
          </a:p>
          <a:p>
            <a:r>
              <a:rPr lang="en-US" sz="2400" dirty="0"/>
              <a:t>In response to Mott claim for GBP 1.8mio, </a:t>
            </a:r>
            <a:r>
              <a:rPr lang="en-US" sz="2400" dirty="0" err="1"/>
              <a:t>Trant</a:t>
            </a:r>
            <a:r>
              <a:rPr lang="en-US" sz="2400" dirty="0"/>
              <a:t> counterclaim for positive and deliberate refusal to perform design obligations at GBP 5mio</a:t>
            </a:r>
          </a:p>
        </p:txBody>
      </p:sp>
      <p:pic>
        <p:nvPicPr>
          <p:cNvPr id="2" name="Picture 1">
            <a:extLst>
              <a:ext uri="{FF2B5EF4-FFF2-40B4-BE49-F238E27FC236}">
                <a16:creationId xmlns:a16="http://schemas.microsoft.com/office/drawing/2014/main" id="{8C8475F6-D5A6-42C7-B4EB-7151FA018911}"/>
              </a:ext>
            </a:extLst>
          </p:cNvPr>
          <p:cNvPicPr>
            <a:picLocks noChangeAspect="1"/>
          </p:cNvPicPr>
          <p:nvPr/>
        </p:nvPicPr>
        <p:blipFill>
          <a:blip r:embed="rId3"/>
          <a:stretch>
            <a:fillRect/>
          </a:stretch>
        </p:blipFill>
        <p:spPr>
          <a:xfrm>
            <a:off x="5829383" y="222194"/>
            <a:ext cx="2933951" cy="305411"/>
          </a:xfrm>
          <a:prstGeom prst="rect">
            <a:avLst/>
          </a:prstGeom>
        </p:spPr>
      </p:pic>
    </p:spTree>
    <p:extLst>
      <p:ext uri="{BB962C8B-B14F-4D97-AF65-F5344CB8AC3E}">
        <p14:creationId xmlns:p14="http://schemas.microsoft.com/office/powerpoint/2010/main" val="3037893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177135" cy="763526"/>
          </a:xfrm>
        </p:spPr>
        <p:txBody>
          <a:bodyPr>
            <a:normAutofit/>
          </a:bodyPr>
          <a:lstStyle/>
          <a:p>
            <a:pPr algn="r"/>
            <a:r>
              <a:rPr lang="en-NZ" sz="2400" i="1" dirty="0">
                <a:effectLst/>
                <a:latin typeface="Calibri" panose="020F0502020204030204" pitchFamily="34" charset="0"/>
                <a:ea typeface="Times New Roman" panose="02020603050405020304" pitchFamily="18" charset="0"/>
              </a:rPr>
              <a:t>Mott  …..</a:t>
            </a:r>
            <a:r>
              <a:rPr lang="en-NZ" sz="1600" i="1" dirty="0">
                <a:effectLst/>
                <a:latin typeface="Calibri" panose="020F0502020204030204" pitchFamily="34" charset="0"/>
                <a:ea typeface="Times New Roman" panose="02020603050405020304" pitchFamily="18" charset="0"/>
              </a:rPr>
              <a:t>cont’d</a:t>
            </a:r>
            <a:endParaRPr lang="en-US" sz="2400" dirty="0"/>
          </a:p>
        </p:txBody>
      </p:sp>
      <p:sp>
        <p:nvSpPr>
          <p:cNvPr id="5" name="Content Placeholder 4"/>
          <p:cNvSpPr>
            <a:spLocks noGrp="1"/>
          </p:cNvSpPr>
          <p:nvPr>
            <p:ph idx="1"/>
          </p:nvPr>
        </p:nvSpPr>
        <p:spPr>
          <a:xfrm>
            <a:off x="1747139" y="1138425"/>
            <a:ext cx="7016195" cy="4581149"/>
          </a:xfrm>
        </p:spPr>
        <p:txBody>
          <a:bodyPr>
            <a:normAutofit lnSpcReduction="10000"/>
          </a:bodyPr>
          <a:lstStyle/>
          <a:p>
            <a:pPr marL="0" indent="0">
              <a:buNone/>
            </a:pPr>
            <a:r>
              <a:rPr lang="en-US" sz="2400" dirty="0"/>
              <a:t>Held : liability cap applies to a refusal to perform services, a deliberate breach :</a:t>
            </a:r>
          </a:p>
          <a:p>
            <a:pPr marL="573088" indent="-573088">
              <a:buNone/>
            </a:pPr>
            <a:r>
              <a:rPr lang="en-US" sz="2400" b="1" dirty="0">
                <a:solidFill>
                  <a:schemeClr val="bg1">
                    <a:lumMod val="85000"/>
                  </a:schemeClr>
                </a:solidFill>
              </a:rPr>
              <a:t>	</a:t>
            </a:r>
            <a:r>
              <a:rPr lang="en-US" sz="2400" b="1" dirty="0">
                <a:solidFill>
                  <a:srgbClr val="FFFFFF"/>
                </a:solidFill>
              </a:rPr>
              <a:t>“</a:t>
            </a:r>
            <a:r>
              <a:rPr lang="en-US" sz="2400" b="1" i="1" dirty="0">
                <a:solidFill>
                  <a:schemeClr val="bg1">
                    <a:lumMod val="85000"/>
                  </a:schemeClr>
                </a:solidFill>
              </a:rPr>
              <a:t>I return to the crucial point which is that the clauses with which I am concerned are set out in clear language capable of covering breaches such as those alleged … and are in a bespoke agreement avowedly intended to be a comprehensive regulation of the parties’ future dealings</a:t>
            </a:r>
            <a:r>
              <a:rPr lang="en-US" sz="2400" b="1" dirty="0">
                <a:solidFill>
                  <a:srgbClr val="FFFFFF"/>
                </a:solidFill>
              </a:rPr>
              <a:t>”</a:t>
            </a:r>
          </a:p>
          <a:p>
            <a:pPr marL="0" indent="0">
              <a:buNone/>
            </a:pPr>
            <a:r>
              <a:rPr lang="en-US" sz="2400" dirty="0"/>
              <a:t>Observation  </a:t>
            </a:r>
          </a:p>
          <a:p>
            <a:pPr marL="573088" indent="-573088">
              <a:buNone/>
            </a:pPr>
            <a:r>
              <a:rPr lang="en-US" sz="2400" dirty="0"/>
              <a:t>        “</a:t>
            </a:r>
            <a:r>
              <a:rPr lang="en-US" sz="2400" b="1" i="1" dirty="0">
                <a:solidFill>
                  <a:srgbClr val="C0C0C0"/>
                </a:solidFill>
              </a:rPr>
              <a:t>It will be a rare contract where no criticism can be made of the quality of the drafting . . .</a:t>
            </a:r>
            <a:r>
              <a:rPr lang="en-US" sz="2400" b="1" i="1" dirty="0">
                <a:solidFill>
                  <a:srgbClr val="FFFFFF"/>
                </a:solidFill>
              </a:rPr>
              <a:t>”</a:t>
            </a:r>
            <a:endParaRPr lang="en-US" sz="2400" dirty="0">
              <a:solidFill>
                <a:srgbClr val="FFFFFF"/>
              </a:solidFill>
            </a:endParaRPr>
          </a:p>
        </p:txBody>
      </p:sp>
      <p:pic>
        <p:nvPicPr>
          <p:cNvPr id="2" name="Picture 1">
            <a:extLst>
              <a:ext uri="{FF2B5EF4-FFF2-40B4-BE49-F238E27FC236}">
                <a16:creationId xmlns:a16="http://schemas.microsoft.com/office/drawing/2014/main" id="{8C8475F6-D5A6-42C7-B4EB-7151FA018911}"/>
              </a:ext>
            </a:extLst>
          </p:cNvPr>
          <p:cNvPicPr>
            <a:picLocks noChangeAspect="1"/>
          </p:cNvPicPr>
          <p:nvPr/>
        </p:nvPicPr>
        <p:blipFill>
          <a:blip r:embed="rId3"/>
          <a:stretch>
            <a:fillRect/>
          </a:stretch>
        </p:blipFill>
        <p:spPr>
          <a:xfrm>
            <a:off x="5829383" y="222194"/>
            <a:ext cx="2933951" cy="305411"/>
          </a:xfrm>
          <a:prstGeom prst="rect">
            <a:avLst/>
          </a:prstGeom>
        </p:spPr>
      </p:pic>
    </p:spTree>
    <p:extLst>
      <p:ext uri="{BB962C8B-B14F-4D97-AF65-F5344CB8AC3E}">
        <p14:creationId xmlns:p14="http://schemas.microsoft.com/office/powerpoint/2010/main" val="3931799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4"/>
            <a:ext cx="7177135" cy="763525"/>
          </a:xfrm>
        </p:spPr>
        <p:txBody>
          <a:bodyPr>
            <a:noAutofit/>
          </a:bodyPr>
          <a:lstStyle/>
          <a:p>
            <a:pPr algn="r"/>
            <a:r>
              <a:rPr lang="en-NZ" sz="2400" i="1" dirty="0" err="1">
                <a:effectLst/>
                <a:latin typeface="Calibri" panose="020F0502020204030204" pitchFamily="34" charset="0"/>
                <a:ea typeface="Times New Roman" panose="02020603050405020304" pitchFamily="18" charset="0"/>
              </a:rPr>
              <a:t>Rebnik</a:t>
            </a:r>
            <a:r>
              <a:rPr lang="en-NZ" sz="2400" i="1" dirty="0">
                <a:effectLst/>
                <a:latin typeface="Calibri" panose="020F0502020204030204" pitchFamily="34" charset="0"/>
                <a:ea typeface="Times New Roman" panose="02020603050405020304" pitchFamily="18" charset="0"/>
              </a:rPr>
              <a:t> Properties Ltd v. Dobbs / Aluminium Repairs Ltd</a:t>
            </a:r>
            <a:r>
              <a:rPr lang="en-NZ" sz="2400" dirty="0">
                <a:effectLst/>
                <a:latin typeface="Calibri" panose="020F0502020204030204" pitchFamily="34" charset="0"/>
                <a:ea typeface="Times New Roman" panose="02020603050405020304" pitchFamily="18" charset="0"/>
              </a:rPr>
              <a:t> [High Court, December 2020] </a:t>
            </a:r>
            <a:endParaRPr lang="en-US" sz="2400" dirty="0"/>
          </a:p>
        </p:txBody>
      </p:sp>
      <p:sp>
        <p:nvSpPr>
          <p:cNvPr id="5" name="Content Placeholder 4"/>
          <p:cNvSpPr>
            <a:spLocks noGrp="1"/>
          </p:cNvSpPr>
          <p:nvPr>
            <p:ph idx="1"/>
          </p:nvPr>
        </p:nvSpPr>
        <p:spPr>
          <a:xfrm>
            <a:off x="1670605" y="1749245"/>
            <a:ext cx="7016195" cy="3970330"/>
          </a:xfrm>
        </p:spPr>
        <p:txBody>
          <a:bodyPr>
            <a:normAutofit/>
          </a:bodyPr>
          <a:lstStyle/>
          <a:p>
            <a:pPr marL="0" indent="0">
              <a:buNone/>
            </a:pPr>
            <a:r>
              <a:rPr lang="en-US" sz="2400" dirty="0"/>
              <a:t>600 m</a:t>
            </a:r>
            <a:r>
              <a:rPr lang="en-US" sz="2400" baseline="30000" dirty="0"/>
              <a:t>2 </a:t>
            </a:r>
            <a:r>
              <a:rPr lang="en-US" sz="2400" dirty="0"/>
              <a:t>St Heliers house - original build 1989</a:t>
            </a:r>
          </a:p>
          <a:p>
            <a:pPr marL="0" indent="0">
              <a:buNone/>
            </a:pPr>
            <a:r>
              <a:rPr lang="en-US" sz="2400" dirty="0"/>
              <a:t>Dobbs engaged to carry out remedial works April 2011; then formed ARL</a:t>
            </a:r>
          </a:p>
          <a:p>
            <a:pPr marL="0" indent="0">
              <a:buNone/>
            </a:pPr>
            <a:r>
              <a:rPr lang="en-US" sz="2400" dirty="0"/>
              <a:t>Successive expansions of works through to February 2014</a:t>
            </a:r>
          </a:p>
          <a:p>
            <a:r>
              <a:rPr lang="en-US" sz="2400" dirty="0"/>
              <a:t>Fortnightly invoices issued, totalling $2.53mio</a:t>
            </a:r>
          </a:p>
          <a:p>
            <a:r>
              <a:rPr lang="en-US" sz="2400" dirty="0"/>
              <a:t>Ring paid $2.46mio, refused to pay final 2 invoices</a:t>
            </a:r>
          </a:p>
          <a:p>
            <a:pPr marL="0" indent="0">
              <a:buNone/>
            </a:pPr>
            <a:endParaRPr lang="en-US" sz="2400" dirty="0"/>
          </a:p>
          <a:p>
            <a:pPr marL="0" indent="0">
              <a:buNone/>
            </a:pPr>
            <a:r>
              <a:rPr lang="en-US" sz="2400" dirty="0"/>
              <a:t>	Ring claim for overcharging</a:t>
            </a:r>
          </a:p>
        </p:txBody>
      </p:sp>
      <p:pic>
        <p:nvPicPr>
          <p:cNvPr id="2" name="Picture 1">
            <a:extLst>
              <a:ext uri="{FF2B5EF4-FFF2-40B4-BE49-F238E27FC236}">
                <a16:creationId xmlns:a16="http://schemas.microsoft.com/office/drawing/2014/main" id="{285B22AC-79F4-4A13-B5B3-FD6A621ABDE3}"/>
              </a:ext>
            </a:extLst>
          </p:cNvPr>
          <p:cNvPicPr>
            <a:picLocks noChangeAspect="1"/>
          </p:cNvPicPr>
          <p:nvPr/>
        </p:nvPicPr>
        <p:blipFill>
          <a:blip r:embed="rId3"/>
          <a:stretch>
            <a:fillRect/>
          </a:stretch>
        </p:blipFill>
        <p:spPr>
          <a:xfrm>
            <a:off x="5821444" y="222195"/>
            <a:ext cx="2933941" cy="305410"/>
          </a:xfrm>
          <a:prstGeom prst="rect">
            <a:avLst/>
          </a:prstGeom>
        </p:spPr>
      </p:pic>
    </p:spTree>
    <p:extLst>
      <p:ext uri="{BB962C8B-B14F-4D97-AF65-F5344CB8AC3E}">
        <p14:creationId xmlns:p14="http://schemas.microsoft.com/office/powerpoint/2010/main" val="168565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4"/>
            <a:ext cx="7177135" cy="763525"/>
          </a:xfrm>
        </p:spPr>
        <p:txBody>
          <a:bodyPr>
            <a:noAutofit/>
          </a:bodyPr>
          <a:lstStyle/>
          <a:p>
            <a:pPr algn="r"/>
            <a:r>
              <a:rPr lang="en-NZ" sz="2400" i="1" dirty="0" err="1">
                <a:effectLst/>
                <a:latin typeface="Calibri" panose="020F0502020204030204" pitchFamily="34" charset="0"/>
                <a:ea typeface="Times New Roman" panose="02020603050405020304" pitchFamily="18" charset="0"/>
              </a:rPr>
              <a:t>Rebnik</a:t>
            </a:r>
            <a:r>
              <a:rPr lang="en-NZ" sz="2400" i="1" dirty="0">
                <a:effectLst/>
                <a:latin typeface="Calibri" panose="020F0502020204030204" pitchFamily="34" charset="0"/>
                <a:ea typeface="Times New Roman" panose="02020603050405020304" pitchFamily="18" charset="0"/>
              </a:rPr>
              <a:t> …..</a:t>
            </a:r>
            <a:r>
              <a:rPr lang="en-NZ" sz="1800" i="1" dirty="0">
                <a:effectLst/>
                <a:latin typeface="Calibri" panose="020F0502020204030204" pitchFamily="34" charset="0"/>
                <a:ea typeface="Times New Roman" panose="02020603050405020304" pitchFamily="18" charset="0"/>
              </a:rPr>
              <a:t> cont</a:t>
            </a:r>
            <a:r>
              <a:rPr lang="en-NZ" sz="1800" i="1" dirty="0">
                <a:latin typeface="Calibri" panose="020F0502020204030204" pitchFamily="34" charset="0"/>
                <a:ea typeface="Times New Roman" panose="02020603050405020304" pitchFamily="18" charset="0"/>
              </a:rPr>
              <a:t>’d</a:t>
            </a:r>
            <a:endParaRPr lang="en-US" sz="2400" dirty="0"/>
          </a:p>
        </p:txBody>
      </p:sp>
      <p:sp>
        <p:nvSpPr>
          <p:cNvPr id="5" name="Content Placeholder 4"/>
          <p:cNvSpPr>
            <a:spLocks noGrp="1"/>
          </p:cNvSpPr>
          <p:nvPr>
            <p:ph idx="1"/>
          </p:nvPr>
        </p:nvSpPr>
        <p:spPr>
          <a:xfrm>
            <a:off x="1670605" y="1443835"/>
            <a:ext cx="7016195" cy="4275740"/>
          </a:xfrm>
        </p:spPr>
        <p:txBody>
          <a:bodyPr/>
          <a:lstStyle/>
          <a:p>
            <a:pPr marL="0" indent="0">
              <a:buNone/>
            </a:pPr>
            <a:r>
              <a:rPr lang="en-US" sz="2400" dirty="0"/>
              <a:t>Contract made by exchange of emails in December 2010 between Ring and Dobbs/ARL.  </a:t>
            </a:r>
          </a:p>
          <a:p>
            <a:pPr marL="0" indent="0">
              <a:buNone/>
            </a:pPr>
            <a:r>
              <a:rPr lang="en-US" sz="2400" dirty="0"/>
              <a:t>No fixed price; nor mechanism for calculating the price to be paid.</a:t>
            </a:r>
          </a:p>
          <a:p>
            <a:pPr marL="0" indent="0">
              <a:buNone/>
            </a:pPr>
            <a:r>
              <a:rPr lang="en-US" sz="2400" dirty="0"/>
              <a:t>Campbell J :</a:t>
            </a:r>
          </a:p>
          <a:p>
            <a:pPr marL="801688" indent="-801688">
              <a:buNone/>
            </a:pPr>
            <a:r>
              <a:rPr lang="en-US" sz="2400" dirty="0"/>
              <a:t>          “</a:t>
            </a:r>
            <a:r>
              <a:rPr lang="en-US" sz="2400" b="1" i="1" dirty="0">
                <a:solidFill>
                  <a:schemeClr val="bg1">
                    <a:lumMod val="85000"/>
                  </a:schemeClr>
                </a:solidFill>
              </a:rPr>
              <a:t>I accept that there is a general principle that, where a construction contract is silent as to price, a term will be implied that the contractor is entitled to be paid a reasonable price</a:t>
            </a:r>
            <a:r>
              <a:rPr lang="en-US" sz="2400" i="1" dirty="0"/>
              <a:t>.”</a:t>
            </a:r>
            <a:endParaRPr lang="en-US" sz="2400" dirty="0"/>
          </a:p>
        </p:txBody>
      </p:sp>
      <p:pic>
        <p:nvPicPr>
          <p:cNvPr id="2" name="Picture 1">
            <a:extLst>
              <a:ext uri="{FF2B5EF4-FFF2-40B4-BE49-F238E27FC236}">
                <a16:creationId xmlns:a16="http://schemas.microsoft.com/office/drawing/2014/main" id="{285B22AC-79F4-4A13-B5B3-FD6A621ABDE3}"/>
              </a:ext>
            </a:extLst>
          </p:cNvPr>
          <p:cNvPicPr>
            <a:picLocks noChangeAspect="1"/>
          </p:cNvPicPr>
          <p:nvPr/>
        </p:nvPicPr>
        <p:blipFill>
          <a:blip r:embed="rId3"/>
          <a:stretch>
            <a:fillRect/>
          </a:stretch>
        </p:blipFill>
        <p:spPr>
          <a:xfrm>
            <a:off x="5821444" y="222195"/>
            <a:ext cx="2933941" cy="305410"/>
          </a:xfrm>
          <a:prstGeom prst="rect">
            <a:avLst/>
          </a:prstGeom>
        </p:spPr>
      </p:pic>
    </p:spTree>
    <p:extLst>
      <p:ext uri="{BB962C8B-B14F-4D97-AF65-F5344CB8AC3E}">
        <p14:creationId xmlns:p14="http://schemas.microsoft.com/office/powerpoint/2010/main" val="3291266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4"/>
            <a:ext cx="7177135" cy="763525"/>
          </a:xfrm>
        </p:spPr>
        <p:txBody>
          <a:bodyPr>
            <a:noAutofit/>
          </a:bodyPr>
          <a:lstStyle/>
          <a:p>
            <a:pPr algn="r"/>
            <a:r>
              <a:rPr lang="en-NZ" sz="2400" i="1" dirty="0" err="1">
                <a:effectLst/>
                <a:latin typeface="Calibri" panose="020F0502020204030204" pitchFamily="34" charset="0"/>
                <a:ea typeface="Times New Roman" panose="02020603050405020304" pitchFamily="18" charset="0"/>
              </a:rPr>
              <a:t>Rebnik</a:t>
            </a:r>
            <a:r>
              <a:rPr lang="en-NZ" sz="2400" i="1" dirty="0">
                <a:effectLst/>
                <a:latin typeface="Calibri" panose="020F0502020204030204" pitchFamily="34" charset="0"/>
                <a:ea typeface="Times New Roman" panose="02020603050405020304" pitchFamily="18" charset="0"/>
              </a:rPr>
              <a:t> …..</a:t>
            </a:r>
            <a:r>
              <a:rPr lang="en-NZ" sz="1800" i="1" dirty="0">
                <a:effectLst/>
                <a:latin typeface="Calibri" panose="020F0502020204030204" pitchFamily="34" charset="0"/>
                <a:ea typeface="Times New Roman" panose="02020603050405020304" pitchFamily="18" charset="0"/>
              </a:rPr>
              <a:t> cont</a:t>
            </a:r>
            <a:r>
              <a:rPr lang="en-NZ" sz="1800" i="1" dirty="0">
                <a:latin typeface="Calibri" panose="020F0502020204030204" pitchFamily="34" charset="0"/>
                <a:ea typeface="Times New Roman" panose="02020603050405020304" pitchFamily="18" charset="0"/>
              </a:rPr>
              <a:t>’d</a:t>
            </a:r>
            <a:endParaRPr lang="en-US" sz="2400" dirty="0"/>
          </a:p>
        </p:txBody>
      </p:sp>
      <p:sp>
        <p:nvSpPr>
          <p:cNvPr id="5" name="Content Placeholder 4"/>
          <p:cNvSpPr>
            <a:spLocks noGrp="1"/>
          </p:cNvSpPr>
          <p:nvPr>
            <p:ph idx="1"/>
          </p:nvPr>
        </p:nvSpPr>
        <p:spPr>
          <a:xfrm>
            <a:off x="1823310" y="1443835"/>
            <a:ext cx="6863490" cy="4275740"/>
          </a:xfrm>
        </p:spPr>
        <p:txBody>
          <a:bodyPr>
            <a:normAutofit fontScale="92500"/>
          </a:bodyPr>
          <a:lstStyle/>
          <a:p>
            <a:pPr marL="0" indent="0">
              <a:buNone/>
            </a:pPr>
            <a:r>
              <a:rPr lang="en-US" sz="2400" dirty="0"/>
              <a:t>Measurement exercise – not straightforward : </a:t>
            </a:r>
          </a:p>
          <a:p>
            <a:r>
              <a:rPr lang="en-US" sz="2400" dirty="0"/>
              <a:t>no plans or specifications</a:t>
            </a:r>
          </a:p>
          <a:p>
            <a:r>
              <a:rPr lang="en-US" sz="2400" dirty="0"/>
              <a:t>bare descriptions of work in communications and invoices</a:t>
            </a:r>
          </a:p>
          <a:p>
            <a:r>
              <a:rPr lang="en-US" sz="2400" dirty="0"/>
              <a:t>disputes over scope of works actually carried out</a:t>
            </a:r>
          </a:p>
          <a:p>
            <a:pPr marL="0" indent="0">
              <a:buNone/>
            </a:pPr>
            <a:endParaRPr lang="en-US" sz="2400" dirty="0"/>
          </a:p>
          <a:p>
            <a:pPr marL="0" indent="0">
              <a:buNone/>
            </a:pPr>
            <a:r>
              <a:rPr lang="en-US" sz="2400" dirty="0"/>
              <a:t>HELD - Ring’s actions to pay most of presented invoices without challenge didn’t create an estoppel or waiver</a:t>
            </a:r>
          </a:p>
          <a:p>
            <a:pPr marL="0" indent="0">
              <a:buNone/>
            </a:pPr>
            <a:r>
              <a:rPr lang="en-US" sz="2400" dirty="0"/>
              <a:t>Ring liable to pay a reasonable price for the works performed; assessed at $1.6mio</a:t>
            </a:r>
          </a:p>
          <a:p>
            <a:pPr marL="0" indent="0">
              <a:buNone/>
            </a:pPr>
            <a:r>
              <a:rPr lang="en-US" sz="2400" dirty="0" err="1"/>
              <a:t>Rebnik</a:t>
            </a:r>
            <a:r>
              <a:rPr lang="en-US" sz="2400" dirty="0"/>
              <a:t> entitled to recover excess of $846k paid </a:t>
            </a:r>
            <a:r>
              <a:rPr lang="en-US" sz="2400" u="sng" dirty="0"/>
              <a:t>by mistake</a:t>
            </a:r>
          </a:p>
        </p:txBody>
      </p:sp>
      <p:pic>
        <p:nvPicPr>
          <p:cNvPr id="2" name="Picture 1">
            <a:extLst>
              <a:ext uri="{FF2B5EF4-FFF2-40B4-BE49-F238E27FC236}">
                <a16:creationId xmlns:a16="http://schemas.microsoft.com/office/drawing/2014/main" id="{285B22AC-79F4-4A13-B5B3-FD6A621ABDE3}"/>
              </a:ext>
            </a:extLst>
          </p:cNvPr>
          <p:cNvPicPr>
            <a:picLocks noChangeAspect="1"/>
          </p:cNvPicPr>
          <p:nvPr/>
        </p:nvPicPr>
        <p:blipFill>
          <a:blip r:embed="rId3"/>
          <a:stretch>
            <a:fillRect/>
          </a:stretch>
        </p:blipFill>
        <p:spPr>
          <a:xfrm>
            <a:off x="5821444" y="222195"/>
            <a:ext cx="2933941" cy="305410"/>
          </a:xfrm>
          <a:prstGeom prst="rect">
            <a:avLst/>
          </a:prstGeom>
        </p:spPr>
      </p:pic>
    </p:spTree>
    <p:extLst>
      <p:ext uri="{BB962C8B-B14F-4D97-AF65-F5344CB8AC3E}">
        <p14:creationId xmlns:p14="http://schemas.microsoft.com/office/powerpoint/2010/main" val="62855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4"/>
            <a:ext cx="7177135" cy="1068935"/>
          </a:xfrm>
        </p:spPr>
        <p:txBody>
          <a:bodyPr>
            <a:normAutofit fontScale="90000"/>
          </a:bodyPr>
          <a:lstStyle/>
          <a:p>
            <a:pPr algn="r"/>
            <a:r>
              <a:rPr lang="en-NZ" sz="2800" i="1" dirty="0">
                <a:effectLst/>
                <a:latin typeface="Calibri" panose="020F0502020204030204" pitchFamily="34" charset="0"/>
                <a:ea typeface="Times New Roman" panose="02020603050405020304" pitchFamily="18" charset="0"/>
              </a:rPr>
              <a:t>KME Services Pty Ltd v. CPB Contractors Pty Ltd </a:t>
            </a:r>
            <a:r>
              <a:rPr lang="en-NZ" sz="2800" dirty="0">
                <a:effectLst/>
                <a:latin typeface="Calibri" panose="020F0502020204030204" pitchFamily="34" charset="0"/>
                <a:ea typeface="Times New Roman" panose="02020603050405020304" pitchFamily="18" charset="0"/>
              </a:rPr>
              <a:t>[2021] </a:t>
            </a:r>
            <a:br>
              <a:rPr lang="en-NZ" sz="2800" dirty="0">
                <a:effectLst/>
                <a:latin typeface="Calibri" panose="020F0502020204030204" pitchFamily="34" charset="0"/>
                <a:ea typeface="Times New Roman" panose="02020603050405020304" pitchFamily="18" charset="0"/>
              </a:rPr>
            </a:br>
            <a:r>
              <a:rPr lang="en-NZ" sz="2800" dirty="0">
                <a:effectLst/>
                <a:latin typeface="Calibri" panose="020F0502020204030204" pitchFamily="34" charset="0"/>
                <a:ea typeface="Times New Roman" panose="02020603050405020304" pitchFamily="18" charset="0"/>
              </a:rPr>
              <a:t>High Court</a:t>
            </a:r>
            <a:endParaRPr lang="en-US" sz="2400" dirty="0"/>
          </a:p>
        </p:txBody>
      </p:sp>
      <p:sp>
        <p:nvSpPr>
          <p:cNvPr id="5" name="Content Placeholder 4"/>
          <p:cNvSpPr>
            <a:spLocks noGrp="1"/>
          </p:cNvSpPr>
          <p:nvPr>
            <p:ph idx="1"/>
          </p:nvPr>
        </p:nvSpPr>
        <p:spPr>
          <a:xfrm>
            <a:off x="1670605" y="1596539"/>
            <a:ext cx="7016195" cy="4428446"/>
          </a:xfrm>
        </p:spPr>
        <p:txBody>
          <a:bodyPr>
            <a:normAutofit/>
          </a:bodyPr>
          <a:lstStyle/>
          <a:p>
            <a:pPr marL="0" indent="0">
              <a:buNone/>
            </a:pPr>
            <a:r>
              <a:rPr lang="en-US" sz="2400" dirty="0"/>
              <a:t>Christchurch Hospital project – electrical services sub-contract</a:t>
            </a:r>
          </a:p>
          <a:p>
            <a:pPr marL="0" indent="0">
              <a:buNone/>
            </a:pPr>
            <a:r>
              <a:rPr lang="en-US" sz="2400" dirty="0"/>
              <a:t>Timeline :</a:t>
            </a:r>
          </a:p>
          <a:p>
            <a:pPr lvl="1"/>
            <a:r>
              <a:rPr lang="en-US" sz="2400" dirty="0"/>
              <a:t>Sub-contract entered April 2016</a:t>
            </a:r>
          </a:p>
          <a:p>
            <a:pPr lvl="1"/>
            <a:r>
              <a:rPr lang="en-US" sz="2400" dirty="0"/>
              <a:t>Original sub-contract works completion 15.06.18</a:t>
            </a:r>
          </a:p>
          <a:p>
            <a:pPr lvl="1"/>
            <a:r>
              <a:rPr lang="en-US" sz="2400" dirty="0"/>
              <a:t>CPB issued a ‘change order’ plus 2x unilateral extensions </a:t>
            </a:r>
          </a:p>
          <a:p>
            <a:pPr lvl="1"/>
            <a:r>
              <a:rPr lang="en-US" sz="2400" dirty="0"/>
              <a:t>1</a:t>
            </a:r>
            <a:r>
              <a:rPr lang="en-US" sz="2400" baseline="30000" dirty="0"/>
              <a:t>st</a:t>
            </a:r>
            <a:r>
              <a:rPr lang="en-US" sz="2400" dirty="0"/>
              <a:t> unilateral extension to 18.09.18</a:t>
            </a:r>
          </a:p>
          <a:p>
            <a:pPr lvl="1"/>
            <a:r>
              <a:rPr lang="en-US" sz="2400" dirty="0"/>
              <a:t>2</a:t>
            </a:r>
            <a:r>
              <a:rPr lang="en-US" sz="2400" baseline="30000" dirty="0"/>
              <a:t>nd</a:t>
            </a:r>
            <a:r>
              <a:rPr lang="en-US" sz="2400" dirty="0"/>
              <a:t> unilateral extension to 9.10.18</a:t>
            </a:r>
          </a:p>
          <a:p>
            <a:pPr lvl="1"/>
            <a:r>
              <a:rPr lang="en-US" sz="2400" dirty="0"/>
              <a:t>Final works completion 31.11.19</a:t>
            </a:r>
          </a:p>
          <a:p>
            <a:endParaRPr lang="en-US" sz="2400" dirty="0"/>
          </a:p>
        </p:txBody>
      </p:sp>
      <p:pic>
        <p:nvPicPr>
          <p:cNvPr id="2" name="Picture 1">
            <a:extLst>
              <a:ext uri="{FF2B5EF4-FFF2-40B4-BE49-F238E27FC236}">
                <a16:creationId xmlns:a16="http://schemas.microsoft.com/office/drawing/2014/main" id="{8C8475F6-D5A6-42C7-B4EB-7151FA018911}"/>
              </a:ext>
            </a:extLst>
          </p:cNvPr>
          <p:cNvPicPr>
            <a:picLocks noChangeAspect="1"/>
          </p:cNvPicPr>
          <p:nvPr/>
        </p:nvPicPr>
        <p:blipFill>
          <a:blip r:embed="rId3"/>
          <a:stretch>
            <a:fillRect/>
          </a:stretch>
        </p:blipFill>
        <p:spPr>
          <a:xfrm>
            <a:off x="5829383" y="222194"/>
            <a:ext cx="2933951" cy="305411"/>
          </a:xfrm>
          <a:prstGeom prst="rect">
            <a:avLst/>
          </a:prstGeom>
        </p:spPr>
      </p:pic>
    </p:spTree>
    <p:extLst>
      <p:ext uri="{BB962C8B-B14F-4D97-AF65-F5344CB8AC3E}">
        <p14:creationId xmlns:p14="http://schemas.microsoft.com/office/powerpoint/2010/main" val="3966624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4"/>
            <a:ext cx="7177135" cy="763525"/>
          </a:xfrm>
        </p:spPr>
        <p:txBody>
          <a:bodyPr>
            <a:noAutofit/>
          </a:bodyPr>
          <a:lstStyle/>
          <a:p>
            <a:r>
              <a:rPr lang="en-NZ" sz="3200" dirty="0">
                <a:effectLst/>
                <a:latin typeface="Calibri" panose="020F0502020204030204" pitchFamily="34" charset="0"/>
                <a:ea typeface="Times New Roman" panose="02020603050405020304" pitchFamily="18" charset="0"/>
              </a:rPr>
              <a:t>Points</a:t>
            </a:r>
            <a:endParaRPr lang="en-US" sz="3200" dirty="0"/>
          </a:p>
        </p:txBody>
      </p:sp>
      <p:sp>
        <p:nvSpPr>
          <p:cNvPr id="5" name="Content Placeholder 4"/>
          <p:cNvSpPr>
            <a:spLocks noGrp="1"/>
          </p:cNvSpPr>
          <p:nvPr>
            <p:ph idx="1"/>
          </p:nvPr>
        </p:nvSpPr>
        <p:spPr>
          <a:xfrm>
            <a:off x="1823310" y="1443835"/>
            <a:ext cx="6863490" cy="3970330"/>
          </a:xfrm>
        </p:spPr>
        <p:txBody>
          <a:bodyPr>
            <a:normAutofit/>
          </a:bodyPr>
          <a:lstStyle/>
          <a:p>
            <a:pPr marL="457200" indent="-457200">
              <a:buFont typeface="+mj-lt"/>
              <a:buAutoNum type="arabicPeriod"/>
            </a:pPr>
            <a:r>
              <a:rPr lang="en-US" sz="2400" dirty="0"/>
              <a:t>Get the contract right for the project!</a:t>
            </a:r>
          </a:p>
          <a:p>
            <a:pPr marL="457200" indent="-457200">
              <a:buFont typeface="+mj-lt"/>
              <a:buAutoNum type="arabicPeriod"/>
            </a:pPr>
            <a:r>
              <a:rPr lang="en-US" sz="2400" dirty="0"/>
              <a:t>Don’t rely on implied terms or custom.</a:t>
            </a:r>
          </a:p>
          <a:p>
            <a:pPr marL="457200" indent="-457200">
              <a:buFont typeface="+mj-lt"/>
              <a:buAutoNum type="arabicPeriod"/>
            </a:pPr>
            <a:r>
              <a:rPr lang="en-US" sz="2400" dirty="0"/>
              <a:t>Watch out for :</a:t>
            </a:r>
          </a:p>
          <a:p>
            <a:pPr marL="857250" lvl="1" indent="-457200">
              <a:buFont typeface="+mj-lt"/>
              <a:buAutoNum type="alphaLcPeriod"/>
            </a:pPr>
            <a:r>
              <a:rPr lang="en-US" sz="2400" dirty="0"/>
              <a:t>an entire agreement clause</a:t>
            </a:r>
          </a:p>
          <a:p>
            <a:pPr marL="857250" lvl="1" indent="-457200">
              <a:buFont typeface="+mj-lt"/>
              <a:buAutoNum type="alphaLcPeriod"/>
            </a:pPr>
            <a:r>
              <a:rPr lang="en-US" sz="2400" dirty="0"/>
              <a:t>sole discretion provision especially </a:t>
            </a:r>
            <a:r>
              <a:rPr lang="en-US" sz="2400" dirty="0" err="1"/>
              <a:t>EoT</a:t>
            </a:r>
            <a:endParaRPr lang="en-US" sz="2400" dirty="0"/>
          </a:p>
          <a:p>
            <a:pPr marL="857250" lvl="1" indent="-457200">
              <a:buFont typeface="+mj-lt"/>
              <a:buAutoNum type="alphaLcPeriod"/>
            </a:pPr>
            <a:r>
              <a:rPr lang="en-US" sz="2400" dirty="0"/>
              <a:t>liability caps</a:t>
            </a:r>
          </a:p>
          <a:p>
            <a:pPr marL="857250" lvl="1" indent="-457200">
              <a:buFont typeface="+mj-lt"/>
              <a:buAutoNum type="alphaLcPeriod"/>
            </a:pPr>
            <a:endParaRPr lang="en-US" sz="2400" dirty="0"/>
          </a:p>
        </p:txBody>
      </p:sp>
      <p:pic>
        <p:nvPicPr>
          <p:cNvPr id="2" name="Picture 1">
            <a:extLst>
              <a:ext uri="{FF2B5EF4-FFF2-40B4-BE49-F238E27FC236}">
                <a16:creationId xmlns:a16="http://schemas.microsoft.com/office/drawing/2014/main" id="{285B22AC-79F4-4A13-B5B3-FD6A621ABDE3}"/>
              </a:ext>
            </a:extLst>
          </p:cNvPr>
          <p:cNvPicPr>
            <a:picLocks noChangeAspect="1"/>
          </p:cNvPicPr>
          <p:nvPr/>
        </p:nvPicPr>
        <p:blipFill>
          <a:blip r:embed="rId3"/>
          <a:stretch>
            <a:fillRect/>
          </a:stretch>
        </p:blipFill>
        <p:spPr>
          <a:xfrm>
            <a:off x="5821444" y="222195"/>
            <a:ext cx="2933941" cy="305410"/>
          </a:xfrm>
          <a:prstGeom prst="rect">
            <a:avLst/>
          </a:prstGeom>
        </p:spPr>
      </p:pic>
    </p:spTree>
    <p:extLst>
      <p:ext uri="{BB962C8B-B14F-4D97-AF65-F5344CB8AC3E}">
        <p14:creationId xmlns:p14="http://schemas.microsoft.com/office/powerpoint/2010/main" val="3501340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498D71-AB8A-4F12-A0DB-31F2BB8E2B4B}"/>
              </a:ext>
            </a:extLst>
          </p:cNvPr>
          <p:cNvPicPr>
            <a:picLocks noChangeAspect="1"/>
          </p:cNvPicPr>
          <p:nvPr/>
        </p:nvPicPr>
        <p:blipFill>
          <a:blip r:embed="rId3"/>
          <a:stretch>
            <a:fillRect/>
          </a:stretch>
        </p:blipFill>
        <p:spPr>
          <a:xfrm>
            <a:off x="1865141" y="2983953"/>
            <a:ext cx="5413717" cy="890093"/>
          </a:xfrm>
          <a:prstGeom prst="rect">
            <a:avLst/>
          </a:prstGeom>
        </p:spPr>
      </p:pic>
      <p:sp>
        <p:nvSpPr>
          <p:cNvPr id="3" name="TextBox 2">
            <a:extLst>
              <a:ext uri="{FF2B5EF4-FFF2-40B4-BE49-F238E27FC236}">
                <a16:creationId xmlns:a16="http://schemas.microsoft.com/office/drawing/2014/main" id="{C2706CEF-9BE6-4AAE-AB80-603FA49D432A}"/>
              </a:ext>
            </a:extLst>
          </p:cNvPr>
          <p:cNvSpPr txBox="1"/>
          <p:nvPr/>
        </p:nvSpPr>
        <p:spPr>
          <a:xfrm>
            <a:off x="2934077" y="2360065"/>
            <a:ext cx="4386613" cy="646331"/>
          </a:xfrm>
          <a:prstGeom prst="rect">
            <a:avLst/>
          </a:prstGeom>
          <a:noFill/>
        </p:spPr>
        <p:txBody>
          <a:bodyPr wrap="square" rtlCol="0">
            <a:spAutoFit/>
          </a:bodyPr>
          <a:lstStyle/>
          <a:p>
            <a:pPr algn="r"/>
            <a:r>
              <a:rPr lang="en-US" sz="3600" dirty="0">
                <a:solidFill>
                  <a:schemeClr val="bg1"/>
                </a:solidFill>
              </a:rPr>
              <a:t>Richard </a:t>
            </a:r>
            <a:r>
              <a:rPr lang="en-US" sz="3600" dirty="0">
                <a:solidFill>
                  <a:schemeClr val="bg1"/>
                </a:solidFill>
                <a:latin typeface="Bell MT" panose="02020503060305020303" pitchFamily="18" charset="0"/>
                <a:ea typeface="UD Digi Kyokasho NP-B" panose="020B0400000000000000" pitchFamily="18" charset="-128"/>
              </a:rPr>
              <a:t>Johnstone</a:t>
            </a:r>
            <a:endParaRPr lang="en-NZ" sz="3600" dirty="0">
              <a:solidFill>
                <a:schemeClr val="bg1"/>
              </a:solidFill>
              <a:latin typeface="Bell MT" panose="02020503060305020303" pitchFamily="18" charset="0"/>
              <a:ea typeface="UD Digi Kyokasho NP-B" panose="020B0400000000000000" pitchFamily="18" charset="-128"/>
            </a:endParaRPr>
          </a:p>
        </p:txBody>
      </p:sp>
    </p:spTree>
    <p:extLst>
      <p:ext uri="{BB962C8B-B14F-4D97-AF65-F5344CB8AC3E}">
        <p14:creationId xmlns:p14="http://schemas.microsoft.com/office/powerpoint/2010/main" val="362248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4"/>
            <a:ext cx="7177135" cy="1068935"/>
          </a:xfrm>
        </p:spPr>
        <p:txBody>
          <a:bodyPr>
            <a:normAutofit/>
          </a:bodyPr>
          <a:lstStyle/>
          <a:p>
            <a:pPr algn="r"/>
            <a:r>
              <a:rPr lang="en-NZ" sz="2800" i="1" dirty="0">
                <a:effectLst/>
                <a:latin typeface="Calibri" panose="020F0502020204030204" pitchFamily="34" charset="0"/>
                <a:ea typeface="Times New Roman" panose="02020603050405020304" pitchFamily="18" charset="0"/>
              </a:rPr>
              <a:t>KME ….. </a:t>
            </a:r>
            <a:r>
              <a:rPr lang="en-NZ" sz="2000" i="1" dirty="0">
                <a:latin typeface="Calibri" panose="020F0502020204030204" pitchFamily="34" charset="0"/>
                <a:ea typeface="Times New Roman" panose="02020603050405020304" pitchFamily="18" charset="0"/>
              </a:rPr>
              <a:t>c</a:t>
            </a:r>
            <a:r>
              <a:rPr lang="en-NZ" sz="2000" i="1" dirty="0">
                <a:effectLst/>
                <a:latin typeface="Calibri" panose="020F0502020204030204" pitchFamily="34" charset="0"/>
                <a:ea typeface="Times New Roman" panose="02020603050405020304" pitchFamily="18" charset="0"/>
              </a:rPr>
              <a:t>ont’d</a:t>
            </a:r>
            <a:endParaRPr lang="en-US" sz="2400" dirty="0"/>
          </a:p>
        </p:txBody>
      </p:sp>
      <p:sp>
        <p:nvSpPr>
          <p:cNvPr id="5" name="Content Placeholder 4"/>
          <p:cNvSpPr>
            <a:spLocks noGrp="1"/>
          </p:cNvSpPr>
          <p:nvPr>
            <p:ph idx="1"/>
          </p:nvPr>
        </p:nvSpPr>
        <p:spPr>
          <a:xfrm>
            <a:off x="1670605" y="1596539"/>
            <a:ext cx="7016195" cy="4428446"/>
          </a:xfrm>
        </p:spPr>
        <p:txBody>
          <a:bodyPr>
            <a:normAutofit/>
          </a:bodyPr>
          <a:lstStyle/>
          <a:p>
            <a:pPr marL="0" indent="0">
              <a:buNone/>
            </a:pPr>
            <a:r>
              <a:rPr lang="en-US" sz="2400" dirty="0"/>
              <a:t>KME made 2x EOTs claims for excusable delays </a:t>
            </a:r>
          </a:p>
          <a:p>
            <a:pPr marL="0" indent="0">
              <a:buNone/>
            </a:pPr>
            <a:r>
              <a:rPr lang="en-US" sz="2400" dirty="0"/>
              <a:t>Both </a:t>
            </a:r>
            <a:r>
              <a:rPr lang="en-US" sz="2400" dirty="0" err="1"/>
              <a:t>EoTs</a:t>
            </a:r>
            <a:r>
              <a:rPr lang="en-US" sz="2400" dirty="0"/>
              <a:t> rejected by CPB</a:t>
            </a:r>
          </a:p>
          <a:p>
            <a:pPr marL="0" indent="0">
              <a:buNone/>
            </a:pPr>
            <a:r>
              <a:rPr lang="en-US" sz="2400" dirty="0"/>
              <a:t>KME asserted CBP should have exercised its contractual discretion to grant </a:t>
            </a:r>
            <a:r>
              <a:rPr lang="en-US" sz="2400" dirty="0" err="1"/>
              <a:t>EoTs</a:t>
            </a:r>
            <a:r>
              <a:rPr lang="en-US" sz="2400" dirty="0"/>
              <a:t> from 9.10.18</a:t>
            </a:r>
          </a:p>
          <a:p>
            <a:pPr marL="0" indent="0">
              <a:buNone/>
            </a:pPr>
            <a:endParaRPr lang="en-US" sz="2400" dirty="0"/>
          </a:p>
          <a:p>
            <a:pPr marL="0" indent="0">
              <a:buNone/>
            </a:pPr>
            <a:r>
              <a:rPr lang="en-US" sz="2400" dirty="0"/>
              <a:t>Application by CPB to strike out proceeding</a:t>
            </a:r>
          </a:p>
        </p:txBody>
      </p:sp>
      <p:pic>
        <p:nvPicPr>
          <p:cNvPr id="2" name="Picture 1">
            <a:extLst>
              <a:ext uri="{FF2B5EF4-FFF2-40B4-BE49-F238E27FC236}">
                <a16:creationId xmlns:a16="http://schemas.microsoft.com/office/drawing/2014/main" id="{8C8475F6-D5A6-42C7-B4EB-7151FA018911}"/>
              </a:ext>
            </a:extLst>
          </p:cNvPr>
          <p:cNvPicPr>
            <a:picLocks noChangeAspect="1"/>
          </p:cNvPicPr>
          <p:nvPr/>
        </p:nvPicPr>
        <p:blipFill>
          <a:blip r:embed="rId3"/>
          <a:stretch>
            <a:fillRect/>
          </a:stretch>
        </p:blipFill>
        <p:spPr>
          <a:xfrm>
            <a:off x="5829383" y="222194"/>
            <a:ext cx="2933951" cy="305411"/>
          </a:xfrm>
          <a:prstGeom prst="rect">
            <a:avLst/>
          </a:prstGeom>
        </p:spPr>
      </p:pic>
    </p:spTree>
    <p:extLst>
      <p:ext uri="{BB962C8B-B14F-4D97-AF65-F5344CB8AC3E}">
        <p14:creationId xmlns:p14="http://schemas.microsoft.com/office/powerpoint/2010/main" val="279860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4"/>
            <a:ext cx="7177135" cy="1068935"/>
          </a:xfrm>
        </p:spPr>
        <p:txBody>
          <a:bodyPr>
            <a:normAutofit/>
          </a:bodyPr>
          <a:lstStyle/>
          <a:p>
            <a:pPr algn="r"/>
            <a:r>
              <a:rPr lang="en-NZ" sz="2800" i="1" dirty="0">
                <a:effectLst/>
                <a:latin typeface="Calibri" panose="020F0502020204030204" pitchFamily="34" charset="0"/>
                <a:ea typeface="Times New Roman" panose="02020603050405020304" pitchFamily="18" charset="0"/>
              </a:rPr>
              <a:t>KME ….. </a:t>
            </a:r>
            <a:r>
              <a:rPr lang="en-NZ" sz="2000" i="1" dirty="0">
                <a:latin typeface="Calibri" panose="020F0502020204030204" pitchFamily="34" charset="0"/>
                <a:ea typeface="Times New Roman" panose="02020603050405020304" pitchFamily="18" charset="0"/>
              </a:rPr>
              <a:t>c</a:t>
            </a:r>
            <a:r>
              <a:rPr lang="en-NZ" sz="2000" i="1" dirty="0">
                <a:effectLst/>
                <a:latin typeface="Calibri" panose="020F0502020204030204" pitchFamily="34" charset="0"/>
                <a:ea typeface="Times New Roman" panose="02020603050405020304" pitchFamily="18" charset="0"/>
              </a:rPr>
              <a:t>ont’d</a:t>
            </a:r>
            <a:endParaRPr lang="en-US" sz="2400" dirty="0"/>
          </a:p>
        </p:txBody>
      </p:sp>
      <p:sp>
        <p:nvSpPr>
          <p:cNvPr id="5" name="Content Placeholder 4"/>
          <p:cNvSpPr>
            <a:spLocks noGrp="1"/>
          </p:cNvSpPr>
          <p:nvPr>
            <p:ph idx="1"/>
          </p:nvPr>
        </p:nvSpPr>
        <p:spPr>
          <a:xfrm>
            <a:off x="1670605" y="1596539"/>
            <a:ext cx="7016195" cy="4428446"/>
          </a:xfrm>
        </p:spPr>
        <p:txBody>
          <a:bodyPr>
            <a:normAutofit lnSpcReduction="10000"/>
          </a:bodyPr>
          <a:lstStyle/>
          <a:p>
            <a:pPr marL="0" indent="0">
              <a:buNone/>
            </a:pPr>
            <a:r>
              <a:rPr lang="en-US" sz="2400" dirty="0"/>
              <a:t>28.1 – Delay and Extension of Time</a:t>
            </a:r>
          </a:p>
          <a:p>
            <a:pPr marL="803275" indent="-803275">
              <a:buNone/>
              <a:tabLst>
                <a:tab pos="357188" algn="l"/>
              </a:tabLst>
            </a:pPr>
            <a:r>
              <a:rPr lang="en-US" sz="2400" b="1" dirty="0">
                <a:solidFill>
                  <a:schemeClr val="bg1">
                    <a:lumMod val="85000"/>
                  </a:schemeClr>
                </a:solidFill>
              </a:rPr>
              <a:t>	(2)  </a:t>
            </a:r>
            <a:r>
              <a:rPr lang="en-US" sz="2400" b="1" i="1" dirty="0">
                <a:solidFill>
                  <a:schemeClr val="bg1">
                    <a:lumMod val="85000"/>
                  </a:schemeClr>
                </a:solidFill>
              </a:rPr>
              <a:t>The Contractor is only entitled to an extension    of time to the Date for Substantial Completion for delay if all of the following requirements have been satisfied . . :</a:t>
            </a:r>
          </a:p>
          <a:p>
            <a:pPr marL="714375" indent="-714375">
              <a:buNone/>
            </a:pPr>
            <a:r>
              <a:rPr lang="en-US" sz="2400" b="1" dirty="0">
                <a:solidFill>
                  <a:schemeClr val="bg1">
                    <a:lumMod val="85000"/>
                  </a:schemeClr>
                </a:solidFill>
              </a:rPr>
              <a:t>		(a)  </a:t>
            </a:r>
            <a:r>
              <a:rPr lang="en-US" sz="2400" b="1" i="1" dirty="0">
                <a:solidFill>
                  <a:schemeClr val="bg1">
                    <a:lumMod val="85000"/>
                  </a:schemeClr>
                </a:solidFill>
              </a:rPr>
              <a:t>The delay is an Excusable Delay . . .</a:t>
            </a:r>
          </a:p>
          <a:p>
            <a:pPr marL="714375" indent="-714375">
              <a:buNone/>
            </a:pPr>
            <a:r>
              <a:rPr lang="en-US" sz="2400" b="1" i="1" dirty="0">
                <a:solidFill>
                  <a:schemeClr val="bg1">
                    <a:lumMod val="85000"/>
                  </a:schemeClr>
                </a:solidFill>
              </a:rPr>
              <a:t>	</a:t>
            </a:r>
          </a:p>
          <a:p>
            <a:pPr marL="803275" indent="-803275">
              <a:buNone/>
            </a:pPr>
            <a:r>
              <a:rPr lang="en-US" sz="2400" b="1" i="1" dirty="0">
                <a:solidFill>
                  <a:schemeClr val="bg1">
                    <a:lumMod val="85000"/>
                  </a:schemeClr>
                </a:solidFill>
              </a:rPr>
              <a:t>    </a:t>
            </a:r>
            <a:r>
              <a:rPr lang="en-US" sz="2400" b="1" dirty="0">
                <a:solidFill>
                  <a:schemeClr val="bg1">
                    <a:lumMod val="85000"/>
                  </a:schemeClr>
                </a:solidFill>
              </a:rPr>
              <a:t>(7)</a:t>
            </a:r>
            <a:r>
              <a:rPr lang="en-US" sz="2400" b="1" i="1" dirty="0">
                <a:solidFill>
                  <a:schemeClr val="bg1">
                    <a:lumMod val="85000"/>
                  </a:schemeClr>
                </a:solidFill>
              </a:rPr>
              <a:t>	. . .  CPB may, in its absolute discretion at any time and from time to time and for any reason, by written notice to the Contractor, unilaterally grant an extension of time to the Date for Substantial Completion</a:t>
            </a:r>
          </a:p>
          <a:p>
            <a:endParaRPr lang="en-US" sz="2400" dirty="0"/>
          </a:p>
        </p:txBody>
      </p:sp>
      <p:pic>
        <p:nvPicPr>
          <p:cNvPr id="2" name="Picture 1">
            <a:extLst>
              <a:ext uri="{FF2B5EF4-FFF2-40B4-BE49-F238E27FC236}">
                <a16:creationId xmlns:a16="http://schemas.microsoft.com/office/drawing/2014/main" id="{8C8475F6-D5A6-42C7-B4EB-7151FA018911}"/>
              </a:ext>
            </a:extLst>
          </p:cNvPr>
          <p:cNvPicPr>
            <a:picLocks noChangeAspect="1"/>
          </p:cNvPicPr>
          <p:nvPr/>
        </p:nvPicPr>
        <p:blipFill>
          <a:blip r:embed="rId3"/>
          <a:stretch>
            <a:fillRect/>
          </a:stretch>
        </p:blipFill>
        <p:spPr>
          <a:xfrm>
            <a:off x="5829383" y="222194"/>
            <a:ext cx="2933951" cy="305411"/>
          </a:xfrm>
          <a:prstGeom prst="rect">
            <a:avLst/>
          </a:prstGeom>
        </p:spPr>
      </p:pic>
    </p:spTree>
    <p:extLst>
      <p:ext uri="{BB962C8B-B14F-4D97-AF65-F5344CB8AC3E}">
        <p14:creationId xmlns:p14="http://schemas.microsoft.com/office/powerpoint/2010/main" val="3064421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4"/>
            <a:ext cx="7177135" cy="1068935"/>
          </a:xfrm>
        </p:spPr>
        <p:txBody>
          <a:bodyPr>
            <a:normAutofit/>
          </a:bodyPr>
          <a:lstStyle/>
          <a:p>
            <a:pPr algn="r"/>
            <a:r>
              <a:rPr lang="en-NZ" sz="2800" i="1" dirty="0">
                <a:effectLst/>
                <a:latin typeface="Calibri" panose="020F0502020204030204" pitchFamily="34" charset="0"/>
                <a:ea typeface="Times New Roman" panose="02020603050405020304" pitchFamily="18" charset="0"/>
              </a:rPr>
              <a:t>KME ….. </a:t>
            </a:r>
            <a:r>
              <a:rPr lang="en-NZ" sz="2000" i="1" dirty="0">
                <a:latin typeface="Calibri" panose="020F0502020204030204" pitchFamily="34" charset="0"/>
                <a:ea typeface="Times New Roman" panose="02020603050405020304" pitchFamily="18" charset="0"/>
              </a:rPr>
              <a:t>c</a:t>
            </a:r>
            <a:r>
              <a:rPr lang="en-NZ" sz="2000" i="1" dirty="0">
                <a:effectLst/>
                <a:latin typeface="Calibri" panose="020F0502020204030204" pitchFamily="34" charset="0"/>
                <a:ea typeface="Times New Roman" panose="02020603050405020304" pitchFamily="18" charset="0"/>
              </a:rPr>
              <a:t>ont’d</a:t>
            </a:r>
            <a:endParaRPr lang="en-US" sz="2400" dirty="0"/>
          </a:p>
        </p:txBody>
      </p:sp>
      <p:sp>
        <p:nvSpPr>
          <p:cNvPr id="5" name="Content Placeholder 4"/>
          <p:cNvSpPr>
            <a:spLocks noGrp="1"/>
          </p:cNvSpPr>
          <p:nvPr>
            <p:ph idx="1"/>
          </p:nvPr>
        </p:nvSpPr>
        <p:spPr>
          <a:xfrm>
            <a:off x="1670605" y="1596539"/>
            <a:ext cx="7016195" cy="4428446"/>
          </a:xfrm>
        </p:spPr>
        <p:txBody>
          <a:bodyPr>
            <a:normAutofit/>
          </a:bodyPr>
          <a:lstStyle/>
          <a:p>
            <a:pPr marL="0" indent="0">
              <a:buNone/>
            </a:pPr>
            <a:r>
              <a:rPr lang="en-US" sz="2400" dirty="0"/>
              <a:t>KME argued CPB’s absolute unfettered discretion had to be exercised honestly and fairly</a:t>
            </a:r>
          </a:p>
          <a:p>
            <a:pPr marL="0" indent="0">
              <a:buNone/>
            </a:pPr>
            <a:r>
              <a:rPr lang="en-US" sz="2400" dirty="0"/>
              <a:t>HELD the ‘default rule’ does not apply because :</a:t>
            </a:r>
          </a:p>
          <a:p>
            <a:pPr lvl="1"/>
            <a:r>
              <a:rPr lang="en-US" sz="2400" dirty="0"/>
              <a:t> Contract included an entire agreement clause</a:t>
            </a:r>
          </a:p>
          <a:p>
            <a:pPr lvl="1"/>
            <a:r>
              <a:rPr lang="en-US" sz="2400" dirty="0"/>
              <a:t> Applying the default rule would be inconsistent with the express terms </a:t>
            </a:r>
          </a:p>
          <a:p>
            <a:pPr lvl="1"/>
            <a:r>
              <a:rPr lang="en-US" sz="2400" dirty="0"/>
              <a:t>By cl 34.1 CPB was obliged expressly to apply </a:t>
            </a:r>
            <a:r>
              <a:rPr lang="en-US" sz="2400" i="1" dirty="0"/>
              <a:t>bona fides</a:t>
            </a:r>
          </a:p>
          <a:p>
            <a:endParaRPr lang="en-US" sz="2400" dirty="0"/>
          </a:p>
        </p:txBody>
      </p:sp>
      <p:pic>
        <p:nvPicPr>
          <p:cNvPr id="2" name="Picture 1">
            <a:extLst>
              <a:ext uri="{FF2B5EF4-FFF2-40B4-BE49-F238E27FC236}">
                <a16:creationId xmlns:a16="http://schemas.microsoft.com/office/drawing/2014/main" id="{8C8475F6-D5A6-42C7-B4EB-7151FA018911}"/>
              </a:ext>
            </a:extLst>
          </p:cNvPr>
          <p:cNvPicPr>
            <a:picLocks noChangeAspect="1"/>
          </p:cNvPicPr>
          <p:nvPr/>
        </p:nvPicPr>
        <p:blipFill>
          <a:blip r:embed="rId3"/>
          <a:stretch>
            <a:fillRect/>
          </a:stretch>
        </p:blipFill>
        <p:spPr>
          <a:xfrm>
            <a:off x="5829383" y="222194"/>
            <a:ext cx="2933951" cy="305411"/>
          </a:xfrm>
          <a:prstGeom prst="rect">
            <a:avLst/>
          </a:prstGeom>
        </p:spPr>
      </p:pic>
    </p:spTree>
    <p:extLst>
      <p:ext uri="{BB962C8B-B14F-4D97-AF65-F5344CB8AC3E}">
        <p14:creationId xmlns:p14="http://schemas.microsoft.com/office/powerpoint/2010/main" val="2285775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222195"/>
            <a:ext cx="7177135" cy="1068935"/>
          </a:xfrm>
        </p:spPr>
        <p:txBody>
          <a:bodyPr>
            <a:normAutofit/>
          </a:bodyPr>
          <a:lstStyle/>
          <a:p>
            <a:pPr algn="r"/>
            <a:r>
              <a:rPr lang="en-NZ" sz="2800" i="1" dirty="0">
                <a:effectLst/>
                <a:latin typeface="Calibri" panose="020F0502020204030204" pitchFamily="34" charset="0"/>
                <a:ea typeface="Times New Roman" panose="02020603050405020304" pitchFamily="18" charset="0"/>
              </a:rPr>
              <a:t>KME ….. </a:t>
            </a:r>
            <a:r>
              <a:rPr lang="en-NZ" sz="2000" i="1" dirty="0">
                <a:latin typeface="Calibri" panose="020F0502020204030204" pitchFamily="34" charset="0"/>
                <a:ea typeface="Times New Roman" panose="02020603050405020304" pitchFamily="18" charset="0"/>
              </a:rPr>
              <a:t>c</a:t>
            </a:r>
            <a:r>
              <a:rPr lang="en-NZ" sz="2000" i="1" dirty="0">
                <a:effectLst/>
                <a:latin typeface="Calibri" panose="020F0502020204030204" pitchFamily="34" charset="0"/>
                <a:ea typeface="Times New Roman" panose="02020603050405020304" pitchFamily="18" charset="0"/>
              </a:rPr>
              <a:t>ont’d</a:t>
            </a:r>
            <a:endParaRPr lang="en-US" sz="2400" dirty="0"/>
          </a:p>
        </p:txBody>
      </p:sp>
      <p:sp>
        <p:nvSpPr>
          <p:cNvPr id="5" name="Content Placeholder 4"/>
          <p:cNvSpPr>
            <a:spLocks noGrp="1"/>
          </p:cNvSpPr>
          <p:nvPr>
            <p:ph idx="1"/>
          </p:nvPr>
        </p:nvSpPr>
        <p:spPr>
          <a:xfrm>
            <a:off x="1984250" y="985720"/>
            <a:ext cx="7016195" cy="4581150"/>
          </a:xfrm>
        </p:spPr>
        <p:txBody>
          <a:bodyPr>
            <a:normAutofit/>
          </a:bodyPr>
          <a:lstStyle/>
          <a:p>
            <a:pPr marL="0" indent="0">
              <a:buNone/>
            </a:pPr>
            <a:r>
              <a:rPr lang="en-US" sz="2400" dirty="0"/>
              <a:t>KME claimed CPB obliged to allow access to work site and manage other contractors and programme to enable performance</a:t>
            </a:r>
          </a:p>
          <a:p>
            <a:pPr marL="0" indent="0">
              <a:buNone/>
            </a:pPr>
            <a:r>
              <a:rPr lang="en-US" sz="2400" dirty="0"/>
              <a:t>HELD –</a:t>
            </a:r>
            <a:r>
              <a:rPr lang="en-US" sz="2400" b="1" dirty="0">
                <a:solidFill>
                  <a:schemeClr val="bg1">
                    <a:lumMod val="85000"/>
                  </a:schemeClr>
                </a:solidFill>
              </a:rPr>
              <a:t>	“</a:t>
            </a:r>
            <a:r>
              <a:rPr lang="en-US" sz="2400" b="1" i="1" dirty="0">
                <a:solidFill>
                  <a:schemeClr val="bg1">
                    <a:lumMod val="85000"/>
                  </a:schemeClr>
                </a:solidFill>
              </a:rPr>
              <a:t>I accept CPB’s submission that in asserting implied terms, KME is seeking to circumvent the regime in cl 28 which allows KME more time to complete works in certain circumstances.  The fact that cl 28 does not, of itself, entitle KME to costs associated with any such time extension, was a deliberate apportionment of risk. To imply terms giving rights to damages where the delay is caused by CPB is inconsistent with that risk apportionment.”</a:t>
            </a:r>
            <a:endParaRPr lang="en-US" sz="2400" b="1" dirty="0">
              <a:solidFill>
                <a:schemeClr val="bg1">
                  <a:lumMod val="85000"/>
                </a:schemeClr>
              </a:solidFill>
            </a:endParaRPr>
          </a:p>
          <a:p>
            <a:endParaRPr lang="en-US" sz="2400" dirty="0"/>
          </a:p>
        </p:txBody>
      </p:sp>
      <p:pic>
        <p:nvPicPr>
          <p:cNvPr id="2" name="Picture 1">
            <a:extLst>
              <a:ext uri="{FF2B5EF4-FFF2-40B4-BE49-F238E27FC236}">
                <a16:creationId xmlns:a16="http://schemas.microsoft.com/office/drawing/2014/main" id="{8C8475F6-D5A6-42C7-B4EB-7151FA018911}"/>
              </a:ext>
            </a:extLst>
          </p:cNvPr>
          <p:cNvPicPr>
            <a:picLocks noChangeAspect="1"/>
          </p:cNvPicPr>
          <p:nvPr/>
        </p:nvPicPr>
        <p:blipFill>
          <a:blip r:embed="rId3"/>
          <a:stretch>
            <a:fillRect/>
          </a:stretch>
        </p:blipFill>
        <p:spPr>
          <a:xfrm>
            <a:off x="5829383" y="222194"/>
            <a:ext cx="2933951" cy="305411"/>
          </a:xfrm>
          <a:prstGeom prst="rect">
            <a:avLst/>
          </a:prstGeom>
        </p:spPr>
      </p:pic>
    </p:spTree>
    <p:extLst>
      <p:ext uri="{BB962C8B-B14F-4D97-AF65-F5344CB8AC3E}">
        <p14:creationId xmlns:p14="http://schemas.microsoft.com/office/powerpoint/2010/main" val="100995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4"/>
            <a:ext cx="7177135" cy="1068935"/>
          </a:xfrm>
        </p:spPr>
        <p:txBody>
          <a:bodyPr>
            <a:normAutofit/>
          </a:bodyPr>
          <a:lstStyle/>
          <a:p>
            <a:pPr algn="r"/>
            <a:r>
              <a:rPr lang="en-NZ" sz="2800" i="1" dirty="0">
                <a:effectLst/>
                <a:latin typeface="Calibri" panose="020F0502020204030204" pitchFamily="34" charset="0"/>
                <a:ea typeface="Times New Roman" panose="02020603050405020304" pitchFamily="18" charset="0"/>
              </a:rPr>
              <a:t>KME ….. </a:t>
            </a:r>
            <a:r>
              <a:rPr lang="en-NZ" sz="2000" i="1" dirty="0">
                <a:latin typeface="Calibri" panose="020F0502020204030204" pitchFamily="34" charset="0"/>
                <a:ea typeface="Times New Roman" panose="02020603050405020304" pitchFamily="18" charset="0"/>
              </a:rPr>
              <a:t>c</a:t>
            </a:r>
            <a:r>
              <a:rPr lang="en-NZ" sz="2000" i="1" dirty="0">
                <a:effectLst/>
                <a:latin typeface="Calibri" panose="020F0502020204030204" pitchFamily="34" charset="0"/>
                <a:ea typeface="Times New Roman" panose="02020603050405020304" pitchFamily="18" charset="0"/>
              </a:rPr>
              <a:t>ont’d</a:t>
            </a:r>
            <a:endParaRPr lang="en-US" sz="2400" dirty="0"/>
          </a:p>
        </p:txBody>
      </p:sp>
      <p:sp>
        <p:nvSpPr>
          <p:cNvPr id="5" name="Content Placeholder 4"/>
          <p:cNvSpPr>
            <a:spLocks noGrp="1"/>
          </p:cNvSpPr>
          <p:nvPr>
            <p:ph idx="1"/>
          </p:nvPr>
        </p:nvSpPr>
        <p:spPr>
          <a:xfrm>
            <a:off x="1670605" y="1443835"/>
            <a:ext cx="7016195" cy="4581150"/>
          </a:xfrm>
        </p:spPr>
        <p:txBody>
          <a:bodyPr>
            <a:normAutofit/>
          </a:bodyPr>
          <a:lstStyle/>
          <a:p>
            <a:pPr marL="0" indent="0">
              <a:buNone/>
            </a:pPr>
            <a:r>
              <a:rPr lang="en-US" sz="2400" dirty="0"/>
              <a:t>Lester AJ – KME’s complaint was not so much about CPB’s refusal to grant </a:t>
            </a:r>
            <a:r>
              <a:rPr lang="en-US" sz="2400" dirty="0" err="1"/>
              <a:t>EoTs</a:t>
            </a:r>
            <a:r>
              <a:rPr lang="en-US" sz="2400" dirty="0"/>
              <a:t>, rather it was CPB’s refusal to treat the delays on the project as warranting a variation.</a:t>
            </a:r>
          </a:p>
          <a:p>
            <a:pPr marL="0" indent="0">
              <a:buNone/>
            </a:pPr>
            <a:r>
              <a:rPr lang="en-US" sz="2400" dirty="0"/>
              <a:t>It appeared KME’s claim for $355k to 02.09.18 was not properly considered by CPB, so not struck out.</a:t>
            </a:r>
          </a:p>
          <a:p>
            <a:pPr marL="0" indent="0">
              <a:buNone/>
            </a:pPr>
            <a:r>
              <a:rPr lang="en-US" sz="2400" dirty="0"/>
              <a:t>Invitation to re-plead the claim.</a:t>
            </a:r>
          </a:p>
          <a:p>
            <a:endParaRPr lang="en-US" sz="2400" dirty="0"/>
          </a:p>
        </p:txBody>
      </p:sp>
      <p:pic>
        <p:nvPicPr>
          <p:cNvPr id="2" name="Picture 1">
            <a:extLst>
              <a:ext uri="{FF2B5EF4-FFF2-40B4-BE49-F238E27FC236}">
                <a16:creationId xmlns:a16="http://schemas.microsoft.com/office/drawing/2014/main" id="{8C8475F6-D5A6-42C7-B4EB-7151FA018911}"/>
              </a:ext>
            </a:extLst>
          </p:cNvPr>
          <p:cNvPicPr>
            <a:picLocks noChangeAspect="1"/>
          </p:cNvPicPr>
          <p:nvPr/>
        </p:nvPicPr>
        <p:blipFill>
          <a:blip r:embed="rId3"/>
          <a:stretch>
            <a:fillRect/>
          </a:stretch>
        </p:blipFill>
        <p:spPr>
          <a:xfrm>
            <a:off x="5829383" y="222194"/>
            <a:ext cx="2933951" cy="305411"/>
          </a:xfrm>
          <a:prstGeom prst="rect">
            <a:avLst/>
          </a:prstGeom>
        </p:spPr>
      </p:pic>
    </p:spTree>
    <p:extLst>
      <p:ext uri="{BB962C8B-B14F-4D97-AF65-F5344CB8AC3E}">
        <p14:creationId xmlns:p14="http://schemas.microsoft.com/office/powerpoint/2010/main" val="351505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177135" cy="610820"/>
          </a:xfrm>
        </p:spPr>
        <p:txBody>
          <a:bodyPr>
            <a:normAutofit/>
          </a:bodyPr>
          <a:lstStyle/>
          <a:p>
            <a:pPr algn="r"/>
            <a:r>
              <a:rPr lang="en-NZ" sz="2400" i="1" dirty="0">
                <a:effectLst/>
                <a:latin typeface="Calibri" panose="020F0502020204030204" pitchFamily="34" charset="0"/>
                <a:ea typeface="Times New Roman" panose="02020603050405020304" pitchFamily="18" charset="0"/>
              </a:rPr>
              <a:t>Jade Residential v. Paul </a:t>
            </a:r>
            <a:r>
              <a:rPr lang="en-NZ" sz="2400" dirty="0">
                <a:effectLst/>
                <a:latin typeface="Calibri" panose="020F0502020204030204" pitchFamily="34" charset="0"/>
                <a:ea typeface="Times New Roman" panose="02020603050405020304" pitchFamily="18" charset="0"/>
              </a:rPr>
              <a:t>[2020] Court of Appeal </a:t>
            </a:r>
            <a:endParaRPr lang="en-US" sz="2400" dirty="0"/>
          </a:p>
        </p:txBody>
      </p:sp>
      <p:sp>
        <p:nvSpPr>
          <p:cNvPr id="5" name="Content Placeholder 4"/>
          <p:cNvSpPr>
            <a:spLocks noGrp="1"/>
          </p:cNvSpPr>
          <p:nvPr>
            <p:ph idx="1"/>
          </p:nvPr>
        </p:nvSpPr>
        <p:spPr>
          <a:xfrm>
            <a:off x="1670605" y="1291130"/>
            <a:ext cx="7016195" cy="4275740"/>
          </a:xfrm>
        </p:spPr>
        <p:txBody>
          <a:bodyPr>
            <a:normAutofit/>
          </a:bodyPr>
          <a:lstStyle/>
          <a:p>
            <a:pPr marL="0" indent="0">
              <a:buNone/>
            </a:pPr>
            <a:r>
              <a:rPr lang="en-US" sz="2400" dirty="0"/>
              <a:t>Contract to build a new house in Havelock North</a:t>
            </a:r>
          </a:p>
          <a:p>
            <a:r>
              <a:rPr lang="en-US" sz="2400" dirty="0"/>
              <a:t>Milestone instalment regime</a:t>
            </a:r>
          </a:p>
          <a:p>
            <a:r>
              <a:rPr lang="en-US" sz="2400" dirty="0"/>
              <a:t>Obligation to maintain a continuous programme until completion</a:t>
            </a:r>
          </a:p>
          <a:p>
            <a:pPr marL="0" indent="0">
              <a:buNone/>
            </a:pPr>
            <a:r>
              <a:rPr lang="en-US" sz="2400" dirty="0"/>
              <a:t>March 2016, Jade suspended works </a:t>
            </a:r>
          </a:p>
          <a:p>
            <a:r>
              <a:rPr lang="en-US" sz="2400" dirty="0"/>
              <a:t>Paul warned Jade in breach and required return to site by specified date</a:t>
            </a:r>
          </a:p>
          <a:p>
            <a:r>
              <a:rPr lang="en-US" sz="2400" dirty="0"/>
              <a:t>Default </a:t>
            </a:r>
          </a:p>
          <a:p>
            <a:r>
              <a:rPr lang="en-US" sz="2400" dirty="0"/>
              <a:t>Paul cancelled</a:t>
            </a:r>
          </a:p>
          <a:p>
            <a:endParaRPr lang="en-US" dirty="0"/>
          </a:p>
        </p:txBody>
      </p:sp>
      <p:pic>
        <p:nvPicPr>
          <p:cNvPr id="3" name="Picture 2">
            <a:extLst>
              <a:ext uri="{FF2B5EF4-FFF2-40B4-BE49-F238E27FC236}">
                <a16:creationId xmlns:a16="http://schemas.microsoft.com/office/drawing/2014/main" id="{41A3079D-CFDA-4300-9BEC-8180EE790FD6}"/>
              </a:ext>
            </a:extLst>
          </p:cNvPr>
          <p:cNvPicPr>
            <a:picLocks noChangeAspect="1"/>
          </p:cNvPicPr>
          <p:nvPr/>
        </p:nvPicPr>
        <p:blipFill>
          <a:blip r:embed="rId3"/>
          <a:stretch>
            <a:fillRect/>
          </a:stretch>
        </p:blipFill>
        <p:spPr>
          <a:xfrm>
            <a:off x="5793640" y="222195"/>
            <a:ext cx="2932430" cy="310923"/>
          </a:xfrm>
          <a:prstGeom prst="rect">
            <a:avLst/>
          </a:prstGeom>
        </p:spPr>
      </p:pic>
    </p:spTree>
    <p:extLst>
      <p:ext uri="{BB962C8B-B14F-4D97-AF65-F5344CB8AC3E}">
        <p14:creationId xmlns:p14="http://schemas.microsoft.com/office/powerpoint/2010/main" val="115903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177135" cy="610820"/>
          </a:xfrm>
        </p:spPr>
        <p:txBody>
          <a:bodyPr>
            <a:normAutofit/>
          </a:bodyPr>
          <a:lstStyle/>
          <a:p>
            <a:pPr algn="r"/>
            <a:r>
              <a:rPr lang="en-NZ" sz="2400" i="1" dirty="0">
                <a:effectLst/>
                <a:latin typeface="Calibri" panose="020F0502020204030204" pitchFamily="34" charset="0"/>
                <a:ea typeface="Times New Roman" panose="02020603050405020304" pitchFamily="18" charset="0"/>
              </a:rPr>
              <a:t>Jade …. cont’d</a:t>
            </a:r>
            <a:endParaRPr lang="en-US" sz="2400" dirty="0"/>
          </a:p>
        </p:txBody>
      </p:sp>
      <p:sp>
        <p:nvSpPr>
          <p:cNvPr id="5" name="Content Placeholder 4"/>
          <p:cNvSpPr>
            <a:spLocks noGrp="1"/>
          </p:cNvSpPr>
          <p:nvPr>
            <p:ph idx="1"/>
          </p:nvPr>
        </p:nvSpPr>
        <p:spPr>
          <a:xfrm>
            <a:off x="1670605" y="1291130"/>
            <a:ext cx="7016195" cy="4275740"/>
          </a:xfrm>
        </p:spPr>
        <p:txBody>
          <a:bodyPr>
            <a:normAutofit/>
          </a:bodyPr>
          <a:lstStyle/>
          <a:p>
            <a:pPr marL="0" indent="0">
              <a:buNone/>
            </a:pPr>
            <a:r>
              <a:rPr lang="en-US" sz="2400" dirty="0"/>
              <a:t>HELD – Jade not contractually entitled to demand or insist on 2x instalments as milestones not achieved.</a:t>
            </a:r>
          </a:p>
          <a:p>
            <a:r>
              <a:rPr lang="en-US" sz="2400" dirty="0"/>
              <a:t>Jade went further than acting on erroneous view of contract</a:t>
            </a:r>
          </a:p>
          <a:p>
            <a:r>
              <a:rPr lang="en-US" sz="2400" dirty="0"/>
              <a:t>Suspension and refusal to return showed it had no intention to perform</a:t>
            </a:r>
          </a:p>
          <a:p>
            <a:r>
              <a:rPr lang="en-US" sz="2400" dirty="0"/>
              <a:t>Cancellation valid </a:t>
            </a:r>
          </a:p>
          <a:p>
            <a:pPr marL="0" indent="0">
              <a:buNone/>
            </a:pPr>
            <a:r>
              <a:rPr lang="en-US" sz="2400" dirty="0"/>
              <a:t>Paul not required to undergo dispute resolution before acting to cancel contract</a:t>
            </a:r>
          </a:p>
          <a:p>
            <a:endParaRPr lang="en-US" dirty="0"/>
          </a:p>
        </p:txBody>
      </p:sp>
      <p:pic>
        <p:nvPicPr>
          <p:cNvPr id="3" name="Picture 2">
            <a:extLst>
              <a:ext uri="{FF2B5EF4-FFF2-40B4-BE49-F238E27FC236}">
                <a16:creationId xmlns:a16="http://schemas.microsoft.com/office/drawing/2014/main" id="{41A3079D-CFDA-4300-9BEC-8180EE790FD6}"/>
              </a:ext>
            </a:extLst>
          </p:cNvPr>
          <p:cNvPicPr>
            <a:picLocks noChangeAspect="1"/>
          </p:cNvPicPr>
          <p:nvPr/>
        </p:nvPicPr>
        <p:blipFill>
          <a:blip r:embed="rId3"/>
          <a:stretch>
            <a:fillRect/>
          </a:stretch>
        </p:blipFill>
        <p:spPr>
          <a:xfrm>
            <a:off x="5793640" y="222195"/>
            <a:ext cx="2932430" cy="310923"/>
          </a:xfrm>
          <a:prstGeom prst="rect">
            <a:avLst/>
          </a:prstGeom>
        </p:spPr>
      </p:pic>
    </p:spTree>
    <p:extLst>
      <p:ext uri="{BB962C8B-B14F-4D97-AF65-F5344CB8AC3E}">
        <p14:creationId xmlns:p14="http://schemas.microsoft.com/office/powerpoint/2010/main" val="3363813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DAEE6D32C59345BC5AF41D78C491FA" ma:contentTypeVersion="13" ma:contentTypeDescription="Create a new document." ma:contentTypeScope="" ma:versionID="3f22569495ee41d5b4654b66430421db">
  <xsd:schema xmlns:xsd="http://www.w3.org/2001/XMLSchema" xmlns:xs="http://www.w3.org/2001/XMLSchema" xmlns:p="http://schemas.microsoft.com/office/2006/metadata/properties" xmlns:ns2="e2ce2261-888b-4e72-a16d-30df05691cc8" xmlns:ns3="8736dc1c-71b7-4f49-93b1-5a61e29b263a" targetNamespace="http://schemas.microsoft.com/office/2006/metadata/properties" ma:root="true" ma:fieldsID="83de8b1abb4b4f8a5d1305481790531b" ns2:_="" ns3:_="">
    <xsd:import namespace="e2ce2261-888b-4e72-a16d-30df05691cc8"/>
    <xsd:import namespace="8736dc1c-71b7-4f49-93b1-5a61e29b26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e2261-888b-4e72-a16d-30df05691cc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36dc1c-71b7-4f49-93b1-5a61e29b263a"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570AD8-58C3-4D16-B5D9-3265C16B855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3D007C4-FF85-4869-AD16-0854842DB4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ce2261-888b-4e72-a16d-30df05691cc8"/>
    <ds:schemaRef ds:uri="8736dc1c-71b7-4f49-93b1-5a61e29b2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82EE06-77D2-4148-AD69-D88555BB83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1039</TotalTime>
  <Words>1268</Words>
  <Application>Microsoft Office PowerPoint</Application>
  <PresentationFormat>On-screen Show (4:3)</PresentationFormat>
  <Paragraphs>118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Bell MT</vt:lpstr>
      <vt:lpstr>Calibri</vt:lpstr>
      <vt:lpstr>Lora</vt:lpstr>
      <vt:lpstr>Office Theme</vt:lpstr>
      <vt:lpstr>Case Law update</vt:lpstr>
      <vt:lpstr>KME Services Pty Ltd v. CPB Contractors Pty Ltd [2021]  High Court</vt:lpstr>
      <vt:lpstr>KME ….. cont’d</vt:lpstr>
      <vt:lpstr>KME ….. cont’d</vt:lpstr>
      <vt:lpstr>KME ….. cont’d</vt:lpstr>
      <vt:lpstr>KME ….. cont’d</vt:lpstr>
      <vt:lpstr>KME ….. cont’d</vt:lpstr>
      <vt:lpstr>Jade Residential v. Paul [2020] Court of Appeal </vt:lpstr>
      <vt:lpstr>Jade …. cont’d</vt:lpstr>
      <vt:lpstr>Arnerich v. DHC Assets Limited [2021]  Court of Appeal</vt:lpstr>
      <vt:lpstr>Arnerich …..cont’d</vt:lpstr>
      <vt:lpstr>Arnerich …..cont’d</vt:lpstr>
      <vt:lpstr>Arnerich …..cont’d</vt:lpstr>
      <vt:lpstr>PowerPoint Presentation</vt:lpstr>
      <vt:lpstr>Mott McDonald Limited v. Trant Engineering Limited High Court (Technology and Construction) : [2021]   </vt:lpstr>
      <vt:lpstr>Mott  …..cont’d</vt:lpstr>
      <vt:lpstr>Rebnik Properties Ltd v. Dobbs / Aluminium Repairs Ltd [High Court, December 2020] </vt:lpstr>
      <vt:lpstr>Rebnik ….. cont’d</vt:lpstr>
      <vt:lpstr>Rebnik ….. cont’d</vt:lpstr>
      <vt:lpstr>Points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Carol Armstrong</cp:lastModifiedBy>
  <cp:revision>42</cp:revision>
  <dcterms:created xsi:type="dcterms:W3CDTF">2013-08-21T19:17:07Z</dcterms:created>
  <dcterms:modified xsi:type="dcterms:W3CDTF">2022-03-27T20:54:04Z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0x010100C4DAEE6D32C59345BC5AF41D78C491FA</vt:lpwstr>
  </property>
</Properties>
</file>